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1"/>
  </p:notesMasterIdLst>
  <p:sldIdLst>
    <p:sldId id="320" r:id="rId2"/>
    <p:sldId id="321" r:id="rId3"/>
    <p:sldId id="260" r:id="rId4"/>
    <p:sldId id="269" r:id="rId5"/>
    <p:sldId id="261" r:id="rId6"/>
    <p:sldId id="324" r:id="rId7"/>
    <p:sldId id="259" r:id="rId8"/>
    <p:sldId id="304" r:id="rId9"/>
    <p:sldId id="275" r:id="rId10"/>
    <p:sldId id="322" r:id="rId11"/>
    <p:sldId id="323" r:id="rId12"/>
    <p:sldId id="268" r:id="rId13"/>
    <p:sldId id="270" r:id="rId14"/>
    <p:sldId id="279" r:id="rId15"/>
    <p:sldId id="271" r:id="rId16"/>
    <p:sldId id="264" r:id="rId17"/>
    <p:sldId id="272" r:id="rId18"/>
    <p:sldId id="273" r:id="rId19"/>
    <p:sldId id="262" r:id="rId20"/>
    <p:sldId id="282" r:id="rId21"/>
    <p:sldId id="263" r:id="rId22"/>
    <p:sldId id="281" r:id="rId23"/>
    <p:sldId id="319" r:id="rId24"/>
    <p:sldId id="312" r:id="rId25"/>
    <p:sldId id="313" r:id="rId26"/>
    <p:sldId id="314" r:id="rId27"/>
    <p:sldId id="315" r:id="rId28"/>
    <p:sldId id="307" r:id="rId29"/>
    <p:sldId id="308" r:id="rId30"/>
    <p:sldId id="311" r:id="rId31"/>
    <p:sldId id="310" r:id="rId32"/>
    <p:sldId id="309" r:id="rId33"/>
    <p:sldId id="283" r:id="rId34"/>
    <p:sldId id="284" r:id="rId35"/>
    <p:sldId id="278" r:id="rId36"/>
    <p:sldId id="280" r:id="rId37"/>
    <p:sldId id="277" r:id="rId38"/>
    <p:sldId id="289" r:id="rId39"/>
    <p:sldId id="285" r:id="rId40"/>
    <p:sldId id="286" r:id="rId41"/>
    <p:sldId id="276" r:id="rId42"/>
    <p:sldId id="274" r:id="rId43"/>
    <p:sldId id="306" r:id="rId44"/>
    <p:sldId id="267" r:id="rId45"/>
    <p:sldId id="316" r:id="rId46"/>
    <p:sldId id="317" r:id="rId47"/>
    <p:sldId id="266" r:id="rId48"/>
    <p:sldId id="287" r:id="rId49"/>
    <p:sldId id="318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00"/>
    <a:srgbClr val="C2CED1"/>
    <a:srgbClr val="03819E"/>
    <a:srgbClr val="23A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26BD-A1E1-40A1-902F-316C94228C23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4677-64F2-433C-A50C-B4CCBC61C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3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74677-64F2-433C-A50C-B4CCBC61C3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4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8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0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1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7382FB3-138D-417C-AE6C-3C74146E2340}" type="datetimeFigureOut">
              <a:rPr lang="ru-RU" smtClean="0"/>
              <a:t>09.06.2018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5828460-3480-4090-8C80-58843205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devlib/comconnector/Cleverence.Warehouse.StorageConnector.SendMessageFull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62.png"/><Relationship Id="rId2" Type="http://schemas.openxmlformats.org/officeDocument/2006/relationships/image" Target="../media/image61.png"/><Relationship Id="rId16" Type="http://schemas.microsoft.com/office/2007/relationships/hdphoto" Target="../media/hdphoto1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18" Type="http://schemas.openxmlformats.org/officeDocument/2006/relationships/image" Target="../media/image7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microsoft.com/office/2007/relationships/hdphoto" Target="../media/hdphoto13.wdp"/><Relationship Id="rId17" Type="http://schemas.openxmlformats.org/officeDocument/2006/relationships/image" Target="../media/image75.jpeg"/><Relationship Id="rId2" Type="http://schemas.openxmlformats.org/officeDocument/2006/relationships/image" Target="../media/image61.png"/><Relationship Id="rId16" Type="http://schemas.microsoft.com/office/2007/relationships/hdphoto" Target="../media/hdphoto1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microsoft.com/office/2007/relationships/hdphoto" Target="../media/hdphoto12.wdp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14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verence.ru/files/6948/MobileSMARTS.TSCLabels.msi" TargetMode="External"/><Relationship Id="rId3" Type="http://schemas.openxmlformats.org/officeDocument/2006/relationships/hyperlink" Target="http://www.cleverence.ru/hardware/mobile-printers/mobile-printers-zebra/" TargetMode="External"/><Relationship Id="rId7" Type="http://schemas.openxmlformats.org/officeDocument/2006/relationships/hyperlink" Target="http://www.cleverence.ru/hardware/mobile-printers/mobile-printers-tsc/" TargetMode="External"/><Relationship Id="rId2" Type="http://schemas.openxmlformats.org/officeDocument/2006/relationships/hyperlink" Target="http://www.cleverence.ru/files/6936/MobileSMARTS.BixolonSPPR.m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everence.ru/files/6947/MobileSMARTS.IntermecLabels.msi" TargetMode="External"/><Relationship Id="rId5" Type="http://schemas.openxmlformats.org/officeDocument/2006/relationships/hyperlink" Target="http://www.cleverence.ru/files/6946/MobileSMARTS.SewooLabels.msi" TargetMode="External"/><Relationship Id="rId4" Type="http://schemas.openxmlformats.org/officeDocument/2006/relationships/hyperlink" Target="http://www.cleverence.ru/files/6937/MobileSMARTS.ZebraLabels.msi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microsoft.com/office/2007/relationships/hdphoto" Target="../media/hdphoto9.wdp"/><Relationship Id="rId3" Type="http://schemas.openxmlformats.org/officeDocument/2006/relationships/image" Target="../media/image4.png"/><Relationship Id="rId21" Type="http://schemas.openxmlformats.org/officeDocument/2006/relationships/image" Target="../media/image78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5" Type="http://schemas.microsoft.com/office/2007/relationships/hdphoto" Target="../media/hdphoto15.wdp"/><Relationship Id="rId2" Type="http://schemas.openxmlformats.org/officeDocument/2006/relationships/image" Target="../media/image61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62.png"/><Relationship Id="rId10" Type="http://schemas.microsoft.com/office/2007/relationships/hdphoto" Target="../media/hdphoto5.wdp"/><Relationship Id="rId19" Type="http://schemas.openxmlformats.org/officeDocument/2006/relationships/image" Target="../media/image77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verence.ru/support/%D0%9F%D0%BE%D0%BB%D1%83%D1%87%D0%B8%D1%82%D1%8C%D0%94%D0%BE%D0%BA%D1%83%D0%BC%D0%B5%D0%BD%D1%82/" TargetMode="External"/><Relationship Id="rId13" Type="http://schemas.openxmlformats.org/officeDocument/2006/relationships/hyperlink" Target="http://www.cleverence.ru/support/32469/" TargetMode="External"/><Relationship Id="rId3" Type="http://schemas.openxmlformats.org/officeDocument/2006/relationships/hyperlink" Target="http://www.cleverence.ru/support/%D0%A1%D0%B5%D1%80%D0%B2%D0%B5%D1%80%D0%BD%D1%8B%D0%B5+%D0%B4%D0%BE%D0%BA%D1%83%D0%BC%D0%B5%D0%BD%D1%82%D1%8B/" TargetMode="External"/><Relationship Id="rId7" Type="http://schemas.openxmlformats.org/officeDocument/2006/relationships/hyperlink" Target="http://www.cleverence.ru/support/%D0%94%D0%BE%D0%BA%D1%83%D0%BC%D0%B5%D0%BD%D1%82%D0%A3%D0%B4%D0%B0%D0%BB%D0%B5%D0%BD/" TargetMode="External"/><Relationship Id="rId12" Type="http://schemas.openxmlformats.org/officeDocument/2006/relationships/hyperlink" Target="http://www.cleverence.ru/support/32489/" TargetMode="External"/><Relationship Id="rId2" Type="http://schemas.openxmlformats.org/officeDocument/2006/relationships/hyperlink" Target="http://www.cleverence.ru/support/%D0%94%D0%BE%D0%BA%D1%83%D0%BC%D0%B5%D0%BD%D1%82%D0%94%D0%BE%D0%B1%D0%B0%D0%B2%D0%BB%D0%B5%D0%B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everence.ru/support/%D0%94%D0%BE%D0%BA%D1%83%D0%BC%D0%B5%D0%BD%D1%82%D0%9F%D0%BE%D0%BB%D1%83%D1%87%D0%B5%D0%BD%D0%9D%D0%B0%D0%9E%D0%B1%D1%80%D0%B0%D0%B1%D0%BE%D1%82%D0%BA%D1%83/" TargetMode="External"/><Relationship Id="rId11" Type="http://schemas.openxmlformats.org/officeDocument/2006/relationships/hyperlink" Target="http://www.cleverence.ru/support/%D0%A2%D0%BE%D0%B2%D0%B0%D1%80%D0%9D%D0%B5%D0%9D%D0%B0%D0%B9%D0%B4%D0%B5%D0%BD/" TargetMode="External"/><Relationship Id="rId5" Type="http://schemas.openxmlformats.org/officeDocument/2006/relationships/hyperlink" Target="http://www.cleverence.ru/support/%D0%94%D0%BE%D0%BA%D1%83%D0%BC%D0%B5%D0%BD%D1%82%D0%98%D0%B7%D0%BC%D0%B5%D0%BD%D0%B5%D0%BD/" TargetMode="External"/><Relationship Id="rId15" Type="http://schemas.openxmlformats.org/officeDocument/2006/relationships/hyperlink" Target="http://www.cleverence.ru/support/32488/" TargetMode="External"/><Relationship Id="rId10" Type="http://schemas.openxmlformats.org/officeDocument/2006/relationships/hyperlink" Target="http://www.cleverence.ru/support/%D0%9F%D0%BE%D0%BB%D1%83%D1%87%D0%B8%D1%82%D1%8C%D0%A1%D0%BF%D0%B8%D1%81%D0%BE%D0%BA%D0%94%D0%BE%D0%BA%D1%83%D0%BC%D0%B5%D0%BD%D1%82%D0%BE%D0%B2/" TargetMode="External"/><Relationship Id="rId4" Type="http://schemas.openxmlformats.org/officeDocument/2006/relationships/hyperlink" Target="http://www.cleverence.ru/support/%D0%94%D0%BE%D0%BA%D1%83%D0%BC%D0%B5%D0%BD%D1%82%D0%97%D0%B0%D0%B2%D0%B5%D1%80%D1%88%D0%B5%D0%BD/" TargetMode="External"/><Relationship Id="rId9" Type="http://schemas.openxmlformats.org/officeDocument/2006/relationships/hyperlink" Target="http://www.cleverence.ru/support/%D0%A2%D0%B8%D0%BF+%D0%B4%D0%BE%D0%BA%D1%83%D0%BC%D0%B5%D0%BD%D1%82%D0%B0/" TargetMode="External"/><Relationship Id="rId14" Type="http://schemas.openxmlformats.org/officeDocument/2006/relationships/hyperlink" Target="http://www.cleverence.ru/support/32470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21" Type="http://schemas.microsoft.com/office/2007/relationships/hdphoto" Target="../media/hdphoto9.wdp"/><Relationship Id="rId34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36" Type="http://schemas.openxmlformats.org/officeDocument/2006/relationships/image" Target="../media/image23.jpeg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microsoft.com/office/2007/relationships/hdphoto" Target="../media/hdphoto11.wdp"/><Relationship Id="rId30" Type="http://schemas.openxmlformats.org/officeDocument/2006/relationships/image" Target="../media/image20.png"/><Relationship Id="rId35" Type="http://schemas.microsoft.com/office/2007/relationships/hdphoto" Target="../media/hdphoto15.wdp"/><Relationship Id="rId8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4.wdp"/><Relationship Id="rId7" Type="http://schemas.microsoft.com/office/2007/relationships/hdphoto" Target="../media/hdphoto1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10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1690024"/>
            <a:ext cx="9440580" cy="343906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7566" y="469253"/>
            <a:ext cx="10782300" cy="1488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</a:t>
            </a:r>
            <a:r>
              <a:rPr lang="ru-RU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мобильных решений</a:t>
            </a:r>
          </a:p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C2CED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</a:t>
            </a:r>
            <a:r>
              <a:rPr lang="en-US" sz="4000" dirty="0" smtClean="0">
                <a:solidFill>
                  <a:srgbClr val="C2CED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Mobile SMARTS™</a:t>
            </a:r>
            <a:endParaRPr lang="ru-RU" sz="4000" dirty="0" smtClean="0">
              <a:solidFill>
                <a:srgbClr val="C2CED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8" name="Picture 4" descr="Clev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682922"/>
            <a:ext cx="3048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Обновление ПО с единого сервера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dirty="0" smtClean="0"/>
              <a:t>Mobile SMARTS </a:t>
            </a:r>
            <a:r>
              <a:rPr lang="ru-RU" dirty="0" smtClean="0"/>
              <a:t>умеет обновляться с сервера приложений:</a:t>
            </a:r>
          </a:p>
          <a:p>
            <a:pPr marL="809625" indent="-723900">
              <a:lnSpc>
                <a:spcPct val="150000"/>
              </a:lnSpc>
              <a:buFont typeface="+mj-lt"/>
              <a:buAutoNum type="arabicPeriod"/>
              <a:tabLst>
                <a:tab pos="895350" algn="l"/>
              </a:tabLst>
            </a:pPr>
            <a:r>
              <a:rPr lang="ru-RU" dirty="0" smtClean="0"/>
              <a:t>Обновление документов и справочников</a:t>
            </a:r>
          </a:p>
          <a:p>
            <a:pPr marL="809625" indent="-723900">
              <a:lnSpc>
                <a:spcPct val="150000"/>
              </a:lnSpc>
              <a:buFont typeface="+mj-lt"/>
              <a:buAutoNum type="arabicPeriod"/>
              <a:tabLst>
                <a:tab pos="895350" algn="l"/>
              </a:tabLst>
            </a:pPr>
            <a:r>
              <a:rPr lang="ru-RU" dirty="0" smtClean="0"/>
              <a:t>Обновление самих приложений (конфигураций, метаданных)</a:t>
            </a:r>
          </a:p>
          <a:p>
            <a:pPr marL="809625" indent="-723900">
              <a:lnSpc>
                <a:spcPct val="150000"/>
              </a:lnSpc>
              <a:buFont typeface="+mj-lt"/>
              <a:buAutoNum type="arabicPeriod"/>
              <a:tabLst>
                <a:tab pos="895350" algn="l"/>
              </a:tabLst>
            </a:pPr>
            <a:r>
              <a:rPr lang="ru-RU" dirty="0" smtClean="0"/>
              <a:t>Обновление </a:t>
            </a:r>
            <a:r>
              <a:rPr lang="ru-RU" dirty="0" err="1" smtClean="0"/>
              <a:t>нативного</a:t>
            </a:r>
            <a:r>
              <a:rPr lang="ru-RU" dirty="0" smtClean="0"/>
              <a:t> клиента</a:t>
            </a:r>
          </a:p>
        </p:txBody>
      </p:sp>
    </p:spTree>
    <p:extLst>
      <p:ext uri="{BB962C8B-B14F-4D97-AF65-F5344CB8AC3E}">
        <p14:creationId xmlns:p14="http://schemas.microsoft.com/office/powerpoint/2010/main" val="26852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Отправка сообщений пользователям</a:t>
            </a:r>
            <a:endParaRPr lang="ru-RU" dirty="0"/>
          </a:p>
        </p:txBody>
      </p:sp>
      <p:pic>
        <p:nvPicPr>
          <p:cNvPr id="2050" name="Picture 2" descr="https://www.cleverence.ru/upload/iblock/204/2048aff40481ab4255d18139ec12f3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072172"/>
            <a:ext cx="2934384" cy="4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224" y="5687925"/>
            <a:ext cx="7210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err="1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StorageConnector.SendMessageFull</a:t>
            </a:r>
            <a:r>
              <a:rPr lang="en-US" sz="1100" u="sng" dirty="0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(string text, string sender, string appointment, bool </a:t>
            </a:r>
            <a:r>
              <a:rPr lang="en-US" sz="1100" u="sng" dirty="0" err="1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isError</a:t>
            </a:r>
            <a:r>
              <a:rPr lang="en-US" sz="1100" u="sng" dirty="0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, </a:t>
            </a:r>
            <a:r>
              <a:rPr lang="en-US" sz="1100" u="sng" dirty="0" err="1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DateTime</a:t>
            </a:r>
            <a:r>
              <a:rPr lang="en-US" sz="1100" u="sng" dirty="0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 </a:t>
            </a:r>
            <a:r>
              <a:rPr lang="en-US" sz="1100" u="sng" dirty="0" err="1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ttl</a:t>
            </a:r>
            <a:r>
              <a:rPr lang="en-US" sz="1100" u="sng" dirty="0">
                <a:solidFill>
                  <a:srgbClr val="0083B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)</a:t>
            </a:r>
            <a:endParaRPr lang="ru-RU" sz="11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1875363"/>
            <a:ext cx="4019549" cy="3173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79686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</a:t>
            </a:r>
            <a:r>
              <a:rPr lang="en-US" dirty="0" smtClean="0"/>
              <a:t>UI</a:t>
            </a:r>
            <a:r>
              <a:rPr lang="ru-RU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224" y="5318593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Программно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формочек (</a:t>
            </a:r>
            <a:r>
              <a:rPr lang="en-US" dirty="0" smtClean="0"/>
              <a:t>Windows)</a:t>
            </a:r>
            <a:endParaRPr lang="ru-RU" dirty="0"/>
          </a:p>
        </p:txBody>
      </p:sp>
      <p:pic>
        <p:nvPicPr>
          <p:cNvPr id="4" name="Picture 8" descr="O:\[Легкий склад]\Сайт\cleverence.ru\ru\webpages\mobile-smarts\pc_captur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81" y="2150746"/>
            <a:ext cx="2938939" cy="39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O:\[Легкий склад]\Сайт\cleverence.ru\ru\webpages\mobile-smarts\pc_capture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12" y="2150746"/>
            <a:ext cx="2938939" cy="39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:\[Легкий склад]\Сайт\cleverence.ru\ru\webpages\mobile-smarts\pc_captur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3" y="2150746"/>
            <a:ext cx="2938939" cy="39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1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формочек (</a:t>
            </a:r>
            <a:r>
              <a:rPr lang="en-US" dirty="0" smtClean="0"/>
              <a:t>Android)</a:t>
            </a:r>
            <a:endParaRPr lang="ru-RU" dirty="0"/>
          </a:p>
        </p:txBody>
      </p:sp>
      <p:pic>
        <p:nvPicPr>
          <p:cNvPr id="5" name="Рисунок 4" descr="C:\Users\Oleg\Downloads\Screenshot_2017-09-15-17-54-53-367_com.cleverence.android.MobileSMARTS.v3.Retai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15" y="2000250"/>
            <a:ext cx="205422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Oleg\Downloads\Screenshot_2017-09-15-17-55-43-282_com.cleverence.android.MobileSMARTS.v3.Retai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06" y="2000250"/>
            <a:ext cx="205422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5.googleusercontent.com/0sCxTM1-hHxY1vmg-D3a23rpzlrQ8BZd7Eyk5LIq96h_Lj-nq2fn3G1hRAdsOZC_wlTobxk3yM-GtWUoV-v1iDUjCbWXf3jhOOcr0fAISheWMR0MHQPHz_MMXFVW8er21YY1lL3hRU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000251"/>
            <a:ext cx="2057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sfBRAx004eMJ9UYTAJH-U7Lzrvy1ZdJfjEyNxoKGO9vge-U_tEpcL7v0svslJOXIUUZv3-vVk6uz7x_jB7PaX9UaO-eZcyHMZrt8gIqIHWDr_dmsN8ixwN7x1JtTYTq4yYpjk6V_L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97" y="2000250"/>
            <a:ext cx="2057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WN7SjEAVhIM18n4u4z26aIpy31axwIFxYbEjXKHrF9OpMGnuo5CGNO7kzGFbPJ6fVLdT5L8zXiCdQcFn_zUGYm66d4P0GYuC2z58mCnsLwZir7_ZRo4frV4xSC9zctWDdc83jAEqx1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4" y="2000251"/>
            <a:ext cx="23166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формочек </a:t>
            </a:r>
            <a:r>
              <a:rPr lang="ru-RU" dirty="0" smtClean="0"/>
              <a:t>(</a:t>
            </a:r>
            <a:r>
              <a:rPr lang="en-US" dirty="0" smtClean="0"/>
              <a:t>Windows 7/8/10)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772" y="2245335"/>
            <a:ext cx="4500929" cy="3629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8" y="2245335"/>
            <a:ext cx="32004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чего состоит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21" name="Rounded Rectangle 3"/>
          <p:cNvSpPr/>
          <p:nvPr/>
        </p:nvSpPr>
        <p:spPr>
          <a:xfrm>
            <a:off x="825500" y="19621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825499" y="26225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825499" y="32829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825499" y="43424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825499" y="50028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4850" y="515607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оф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ф</a:t>
            </a:r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лайн</a:t>
            </a:r>
            <a:endParaRPr lang="ru-RU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7824" y="27292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AD47"/>
                </a:solidFill>
                <a:latin typeface="Candara" panose="020E0502030303020204" pitchFamily="34" charset="0"/>
              </a:rPr>
              <a:t>онлайн</a:t>
            </a:r>
            <a:endParaRPr lang="ru-RU" dirty="0">
              <a:solidFill>
                <a:srgbClr val="70AD47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825499" y="56632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4512128" y="1962150"/>
            <a:ext cx="4180114" cy="3577772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Сервер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Left-Right Arrow 13"/>
          <p:cNvSpPr/>
          <p:nvPr/>
        </p:nvSpPr>
        <p:spPr>
          <a:xfrm>
            <a:off x="3459844" y="2292349"/>
            <a:ext cx="972456" cy="1197429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/>
            <a:r>
              <a:rPr lang="en-US" sz="1200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http</a:t>
            </a:r>
            <a:r>
              <a:rPr lang="en-US" sz="1200" kern="0" dirty="0">
                <a:solidFill>
                  <a:prstClr val="white"/>
                </a:solidFill>
                <a:latin typeface="Candara" panose="020E0502030303020204" pitchFamily="34" charset="0"/>
              </a:rPr>
              <a:t>s</a:t>
            </a:r>
            <a:r>
              <a:rPr lang="en-US" sz="1200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:/</a:t>
            </a:r>
            <a:endParaRPr lang="ru-RU" sz="1200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Left-Right Arrow 14"/>
          <p:cNvSpPr/>
          <p:nvPr/>
        </p:nvSpPr>
        <p:spPr>
          <a:xfrm>
            <a:off x="3497578" y="4542060"/>
            <a:ext cx="926012" cy="79466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</a:p>
          <a:p>
            <a:pPr algn="ctr"/>
            <a:r>
              <a:rPr lang="en-US" sz="1200" b="1" kern="0" dirty="0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https:/</a:t>
            </a:r>
            <a:endParaRPr lang="ru-RU" sz="1200" b="1" kern="0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32" name="Rounded Rectangle 16"/>
          <p:cNvSpPr/>
          <p:nvPr/>
        </p:nvSpPr>
        <p:spPr>
          <a:xfrm>
            <a:off x="9011556" y="1962150"/>
            <a:ext cx="2695620" cy="4455886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Учетная система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17"/>
          <p:cNvSpPr/>
          <p:nvPr/>
        </p:nvSpPr>
        <p:spPr>
          <a:xfrm>
            <a:off x="9316357" y="4353378"/>
            <a:ext cx="2113642" cy="1846944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Компонента доступа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серверу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 клиенту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4" name="Left-Right Arrow 18"/>
          <p:cNvSpPr/>
          <p:nvPr/>
        </p:nvSpPr>
        <p:spPr>
          <a:xfrm>
            <a:off x="8416472" y="4611007"/>
            <a:ext cx="899885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5" name="Rounded Rectangle 20"/>
          <p:cNvSpPr/>
          <p:nvPr/>
        </p:nvSpPr>
        <p:spPr>
          <a:xfrm>
            <a:off x="6377213" y="3510612"/>
            <a:ext cx="2039259" cy="1284143"/>
          </a:xfrm>
          <a:prstGeom prst="roundRect">
            <a:avLst>
              <a:gd name="adj" fmla="val 8427"/>
            </a:avLst>
          </a:prstGeom>
          <a:solidFill>
            <a:srgbClr val="FFC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Коннектор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конкретной учетной системе</a:t>
            </a:r>
          </a:p>
        </p:txBody>
      </p:sp>
      <p:cxnSp>
        <p:nvCxnSpPr>
          <p:cNvPr id="36" name="Straight Arrow Connector 22"/>
          <p:cNvCxnSpPr/>
          <p:nvPr/>
        </p:nvCxnSpPr>
        <p:spPr>
          <a:xfrm>
            <a:off x="8416472" y="3714024"/>
            <a:ext cx="643709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7" name="Left-Right Arrow 15"/>
          <p:cNvSpPr/>
          <p:nvPr/>
        </p:nvSpPr>
        <p:spPr>
          <a:xfrm>
            <a:off x="3539670" y="5663293"/>
            <a:ext cx="5776687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файловый обмен / конвертация</a:t>
            </a:r>
          </a:p>
        </p:txBody>
      </p:sp>
      <p:pic>
        <p:nvPicPr>
          <p:cNvPr id="38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81" y="1440814"/>
            <a:ext cx="1703069" cy="17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622794" y="3398330"/>
            <a:ext cx="1710150" cy="1779107"/>
            <a:chOff x="3848212" y="3289157"/>
            <a:chExt cx="909820" cy="946506"/>
          </a:xfrm>
        </p:grpSpPr>
        <p:pic>
          <p:nvPicPr>
            <p:cNvPr id="39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98" y="3289157"/>
              <a:ext cx="821234" cy="94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212" y="3726508"/>
              <a:ext cx="499203" cy="49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6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 технологий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67271"/>
              </p:ext>
            </p:extLst>
          </p:nvPr>
        </p:nvGraphicFramePr>
        <p:xfrm>
          <a:off x="676275" y="2011361"/>
          <a:ext cx="10753725" cy="423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84575"/>
                <a:gridCol w="3584575"/>
                <a:gridCol w="3584575"/>
              </a:tblGrid>
              <a:tr h="4556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Сервер</a:t>
                      </a:r>
                      <a:endParaRPr lang="en-US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(c</a:t>
                      </a:r>
                      <a:r>
                        <a:rPr lang="ru-RU" sz="1800" b="1" dirty="0" err="1" smtClean="0"/>
                        <a:t>етевая</a:t>
                      </a:r>
                      <a:r>
                        <a:rPr lang="ru-RU" sz="1800" b="1" dirty="0" smtClean="0"/>
                        <a:t> служба</a:t>
                      </a:r>
                      <a:r>
                        <a:rPr lang="en-US" sz="1800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Клиент</a:t>
                      </a:r>
                      <a:endParaRPr lang="en-US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нативное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приложение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Компоненты интеграции</a:t>
                      </a:r>
                      <a:endParaRPr lang="en-US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библиотеки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утилиты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19280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C#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Web Service</a:t>
                      </a:r>
                    </a:p>
                    <a:p>
                      <a:r>
                        <a:rPr lang="en-US" sz="3200" dirty="0" smtClean="0"/>
                        <a:t>.NET</a:t>
                      </a:r>
                      <a:r>
                        <a:rPr lang="en-US" sz="3200" baseline="0" dirty="0" smtClean="0"/>
                        <a:t> 3.5</a:t>
                      </a:r>
                      <a:endParaRPr lang="ru-RU" sz="3200" baseline="0" dirty="0" smtClean="0"/>
                    </a:p>
                    <a:p>
                      <a:r>
                        <a:rPr lang="en-US" sz="3200" baseline="0" dirty="0" smtClean="0"/>
                        <a:t>HTTP/HTTPS</a:t>
                      </a:r>
                    </a:p>
                    <a:p>
                      <a:r>
                        <a:rPr lang="en-US" sz="3200" baseline="0" dirty="0" smtClean="0"/>
                        <a:t>SOAP/REST</a:t>
                      </a:r>
                    </a:p>
                    <a:p>
                      <a:r>
                        <a:rPr lang="en-US" sz="3200" baseline="0" dirty="0" smtClean="0"/>
                        <a:t>XML/</a:t>
                      </a:r>
                      <a:r>
                        <a:rPr lang="en-US" sz="3200" baseline="0" dirty="0" err="1" smtClean="0"/>
                        <a:t>sqlite</a:t>
                      </a:r>
                      <a:r>
                        <a:rPr lang="en-US" sz="3200" baseline="0" dirty="0" smtClean="0"/>
                        <a:t>/binary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C#,</a:t>
                      </a:r>
                      <a:r>
                        <a:rPr lang="en-US" sz="3200" baseline="0" dirty="0" smtClean="0"/>
                        <a:t> java</a:t>
                      </a:r>
                      <a:endParaRPr lang="en-US" sz="3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.NET</a:t>
                      </a:r>
                      <a:r>
                        <a:rPr lang="en-US" sz="3200" baseline="0" dirty="0" smtClean="0"/>
                        <a:t> 2.0</a:t>
                      </a:r>
                      <a:endParaRPr lang="ru-RU" sz="32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HTTP/HTTPS</a:t>
                      </a:r>
                    </a:p>
                    <a:p>
                      <a:r>
                        <a:rPr lang="en-US" sz="3200" dirty="0" smtClean="0"/>
                        <a:t>SOAP</a:t>
                      </a:r>
                    </a:p>
                    <a:p>
                      <a:r>
                        <a:rPr lang="en-US" sz="3200" baseline="0" dirty="0" smtClean="0"/>
                        <a:t>XML/</a:t>
                      </a:r>
                      <a:r>
                        <a:rPr lang="en-US" sz="3200" baseline="0" dirty="0" err="1" smtClean="0"/>
                        <a:t>sqlite</a:t>
                      </a:r>
                      <a:r>
                        <a:rPr lang="en-US" sz="3200" baseline="0" dirty="0" smtClean="0"/>
                        <a:t>/binary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C#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dll</a:t>
                      </a:r>
                      <a:r>
                        <a:rPr lang="en-US" sz="3200" dirty="0" smtClean="0"/>
                        <a:t> / exe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.NET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baseline="0" dirty="0" smtClean="0"/>
                        <a:t>3.5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RAPI/HTTP/HTTPS</a:t>
                      </a:r>
                    </a:p>
                    <a:p>
                      <a:r>
                        <a:rPr lang="en-US" sz="3200" dirty="0" smtClean="0"/>
                        <a:t>SOAP</a:t>
                      </a:r>
                    </a:p>
                    <a:p>
                      <a:r>
                        <a:rPr lang="en-US" sz="3200" baseline="0" dirty="0" smtClean="0"/>
                        <a:t>TXT/CSV/Excel/API</a:t>
                      </a:r>
                      <a:endParaRPr lang="en-US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как с сервером так и без сервера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en-US" dirty="0" smtClean="0"/>
              <a:t>HTTP/HTTPS</a:t>
            </a:r>
          </a:p>
          <a:p>
            <a:r>
              <a:rPr lang="ru-RU" dirty="0" smtClean="0"/>
              <a:t>Напрямую через </a:t>
            </a:r>
            <a:r>
              <a:rPr lang="en-US" dirty="0" smtClean="0"/>
              <a:t>RAPI</a:t>
            </a:r>
          </a:p>
          <a:p>
            <a:r>
              <a:rPr lang="ru-RU" dirty="0" smtClean="0"/>
              <a:t>Через утилиты конвертации</a:t>
            </a:r>
            <a:endParaRPr lang="ru-RU" dirty="0"/>
          </a:p>
          <a:p>
            <a:endParaRPr lang="ru-RU" dirty="0"/>
          </a:p>
        </p:txBody>
      </p:sp>
      <p:pic>
        <p:nvPicPr>
          <p:cNvPr id="357" name="Рисунок 356"/>
          <p:cNvPicPr>
            <a:picLocks noChangeAspect="1"/>
          </p:cNvPicPr>
          <p:nvPr/>
        </p:nvPicPr>
        <p:blipFill rotWithShape="1">
          <a:blip r:embed="rId2"/>
          <a:srcRect r="15356" b="14307"/>
          <a:stretch/>
        </p:blipFill>
        <p:spPr>
          <a:xfrm>
            <a:off x="326526" y="193572"/>
            <a:ext cx="7281751" cy="6652705"/>
          </a:xfrm>
          <a:prstGeom prst="rect">
            <a:avLst/>
          </a:prstGeom>
        </p:spPr>
      </p:pic>
      <p:grpSp>
        <p:nvGrpSpPr>
          <p:cNvPr id="276" name="Group 7"/>
          <p:cNvGrpSpPr/>
          <p:nvPr/>
        </p:nvGrpSpPr>
        <p:grpSpPr>
          <a:xfrm>
            <a:off x="4650484" y="3973861"/>
            <a:ext cx="1171243" cy="1218471"/>
            <a:chOff x="7901242" y="1576644"/>
            <a:chExt cx="1772981" cy="1844473"/>
          </a:xfrm>
        </p:grpSpPr>
        <p:pic>
          <p:nvPicPr>
            <p:cNvPr id="355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871" y="1576644"/>
              <a:ext cx="1600352" cy="184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242" y="2428917"/>
              <a:ext cx="972805" cy="9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8" name="Group 67"/>
          <p:cNvGrpSpPr/>
          <p:nvPr/>
        </p:nvGrpSpPr>
        <p:grpSpPr>
          <a:xfrm>
            <a:off x="1476575" y="2166736"/>
            <a:ext cx="2024805" cy="1620503"/>
            <a:chOff x="231047" y="259133"/>
            <a:chExt cx="3065071" cy="2453053"/>
          </a:xfrm>
        </p:grpSpPr>
        <p:grpSp>
          <p:nvGrpSpPr>
            <p:cNvPr id="347" name="Group 9"/>
            <p:cNvGrpSpPr/>
            <p:nvPr/>
          </p:nvGrpSpPr>
          <p:grpSpPr>
            <a:xfrm>
              <a:off x="1397621" y="259133"/>
              <a:ext cx="719696" cy="1636143"/>
              <a:chOff x="5459896" y="1116587"/>
              <a:chExt cx="719696" cy="1636143"/>
            </a:xfrm>
          </p:grpSpPr>
          <p:pic>
            <p:nvPicPr>
              <p:cNvPr id="349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5459896" y="1116587"/>
                <a:ext cx="719696" cy="163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0" name="Rounded Rectangle 8"/>
              <p:cNvSpPr/>
              <p:nvPr/>
            </p:nvSpPr>
            <p:spPr>
              <a:xfrm>
                <a:off x="5610225" y="1304925"/>
                <a:ext cx="409575" cy="54927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231047" y="1902498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ТСД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79" name="Group 68"/>
          <p:cNvGrpSpPr/>
          <p:nvPr/>
        </p:nvGrpSpPr>
        <p:grpSpPr>
          <a:xfrm>
            <a:off x="1422541" y="5205997"/>
            <a:ext cx="2233228" cy="1533376"/>
            <a:chOff x="-271663" y="3074596"/>
            <a:chExt cx="3380573" cy="2321164"/>
          </a:xfrm>
        </p:grpSpPr>
        <p:grpSp>
          <p:nvGrpSpPr>
            <p:cNvPr id="343" name="Group 20"/>
            <p:cNvGrpSpPr/>
            <p:nvPr/>
          </p:nvGrpSpPr>
          <p:grpSpPr>
            <a:xfrm>
              <a:off x="666351" y="3074596"/>
              <a:ext cx="1577657" cy="1584044"/>
              <a:chOff x="321941" y="3311806"/>
              <a:chExt cx="2724150" cy="2781300"/>
            </a:xfrm>
          </p:grpSpPr>
          <p:pic>
            <p:nvPicPr>
              <p:cNvPr id="34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321941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6" name="Rounded Rectangle 36"/>
              <p:cNvSpPr/>
              <p:nvPr/>
            </p:nvSpPr>
            <p:spPr>
              <a:xfrm>
                <a:off x="649918" y="3707915"/>
                <a:ext cx="1958342" cy="167942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-271663" y="4586072"/>
              <a:ext cx="3380573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клиент </a:t>
              </a:r>
              <a:r>
                <a:rPr lang="en-US" sz="1050" b="1" dirty="0"/>
                <a:t>Mobile SMARTS </a:t>
              </a:r>
              <a:endParaRPr lang="ru-RU" sz="1050" b="1" dirty="0"/>
            </a:p>
            <a:p>
              <a:r>
                <a:rPr lang="ru-RU" sz="1050" dirty="0"/>
                <a:t>для киоска (прайс-</a:t>
              </a:r>
              <a:r>
                <a:rPr lang="ru-RU" sz="1050" dirty="0" err="1"/>
                <a:t>чекера</a:t>
              </a:r>
              <a:r>
                <a:rPr lang="ru-RU" sz="1050" dirty="0"/>
                <a:t>)</a:t>
              </a:r>
            </a:p>
          </p:txBody>
        </p:sp>
      </p:grpSp>
      <p:cxnSp>
        <p:nvCxnSpPr>
          <p:cNvPr id="280" name="Elbow Connector 23"/>
          <p:cNvCxnSpPr>
            <a:stCxn id="349" idx="3"/>
          </p:cNvCxnSpPr>
          <p:nvPr/>
        </p:nvCxnSpPr>
        <p:spPr>
          <a:xfrm>
            <a:off x="2722657" y="2707160"/>
            <a:ext cx="1924926" cy="1573145"/>
          </a:xfrm>
          <a:prstGeom prst="bentConnector3">
            <a:avLst>
              <a:gd name="adj1" fmla="val 39041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43"/>
          <p:cNvCxnSpPr>
            <a:stCxn id="345" idx="3"/>
            <a:endCxn id="356" idx="1"/>
          </p:cNvCxnSpPr>
          <p:nvPr/>
        </p:nvCxnSpPr>
        <p:spPr>
          <a:xfrm flipV="1">
            <a:off x="3084410" y="4858199"/>
            <a:ext cx="1566074" cy="871014"/>
          </a:xfrm>
          <a:prstGeom prst="bentConnector3">
            <a:avLst>
              <a:gd name="adj1" fmla="val 57047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286822" y="5248595"/>
            <a:ext cx="2123859" cy="336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1050" dirty="0"/>
              <a:t>сервер </a:t>
            </a:r>
            <a:r>
              <a:rPr lang="en-US" sz="1050" b="1" dirty="0"/>
              <a:t>Mobile SMARTS </a:t>
            </a:r>
            <a:endParaRPr lang="ru-RU" sz="1050" b="1" dirty="0"/>
          </a:p>
        </p:txBody>
      </p:sp>
      <p:sp>
        <p:nvSpPr>
          <p:cNvPr id="289" name="Rectangle 61"/>
          <p:cNvSpPr/>
          <p:nvPr/>
        </p:nvSpPr>
        <p:spPr>
          <a:xfrm>
            <a:off x="4647583" y="4983702"/>
            <a:ext cx="90738" cy="14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98" name="Arc 103"/>
          <p:cNvSpPr/>
          <p:nvPr/>
        </p:nvSpPr>
        <p:spPr>
          <a:xfrm flipV="1">
            <a:off x="3073419" y="234340"/>
            <a:ext cx="4550664" cy="2944785"/>
          </a:xfrm>
          <a:prstGeom prst="arc">
            <a:avLst>
              <a:gd name="adj1" fmla="val 12079824"/>
              <a:gd name="adj2" fmla="val 202614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5258">
                <a:srgbClr val="D4E4FA">
                  <a:lumMod val="0"/>
                  <a:lumOff val="100000"/>
                </a:srgbClr>
              </a:gs>
              <a:gs pos="69000">
                <a:schemeClr val="accent1">
                  <a:tint val="44500"/>
                  <a:satMod val="160000"/>
                  <a:lumMod val="88000"/>
                  <a:lumOff val="12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299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81" y="747095"/>
            <a:ext cx="1639618" cy="16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0" name="Elbow Connector 105"/>
          <p:cNvCxnSpPr/>
          <p:nvPr/>
        </p:nvCxnSpPr>
        <p:spPr>
          <a:xfrm rot="5400000">
            <a:off x="4499711" y="3178554"/>
            <a:ext cx="1587148" cy="3466"/>
          </a:xfrm>
          <a:prstGeom prst="bentConnector3">
            <a:avLst/>
          </a:prstGeom>
          <a:ln w="146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1" name="Picture 40" descr="http://shmector.com/_ph/2/3432654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77" y="2280189"/>
            <a:ext cx="383321" cy="3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" name="TextBox 301"/>
          <p:cNvSpPr txBox="1"/>
          <p:nvPr/>
        </p:nvSpPr>
        <p:spPr>
          <a:xfrm>
            <a:off x="3111029" y="142636"/>
            <a:ext cx="4371121" cy="6438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1600" b="1" dirty="0"/>
              <a:t>УЧЕТНАЯ СИСТЕМА</a:t>
            </a:r>
          </a:p>
          <a:p>
            <a:r>
              <a:rPr lang="ru-RU" sz="1050" dirty="0"/>
              <a:t>(1С, </a:t>
            </a:r>
            <a:r>
              <a:rPr lang="en-US" sz="1050" dirty="0"/>
              <a:t>Microsoft Dynamics, SAP, </a:t>
            </a:r>
            <a:r>
              <a:rPr lang="ru-RU" sz="1050" dirty="0" smtClean="0"/>
              <a:t>Галактика, </a:t>
            </a:r>
            <a:r>
              <a:rPr lang="en-US" sz="1050" dirty="0" smtClean="0"/>
              <a:t>MS </a:t>
            </a:r>
            <a:r>
              <a:rPr lang="en-US" sz="1050" dirty="0"/>
              <a:t>SQL, Excel)</a:t>
            </a:r>
            <a:endParaRPr lang="ru-RU" sz="1050" dirty="0"/>
          </a:p>
        </p:txBody>
      </p:sp>
      <p:pic>
        <p:nvPicPr>
          <p:cNvPr id="303" name="Picture 48" descr="http://icons.iconarchive.com/icons/visualpharm/icons8-metro-style/256/Ethernet-Ethernet-on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37" y="5270077"/>
            <a:ext cx="306090" cy="3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40" descr="http://shmector.com/_ph/2/34326540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96" y="4852585"/>
            <a:ext cx="383368" cy="38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" name="Elbow Connector 168"/>
          <p:cNvCxnSpPr>
            <a:stCxn id="299" idx="1"/>
            <a:endCxn id="349" idx="0"/>
          </p:cNvCxnSpPr>
          <p:nvPr/>
        </p:nvCxnSpPr>
        <p:spPr>
          <a:xfrm rot="10800000" flipV="1">
            <a:off x="2484939" y="1566904"/>
            <a:ext cx="1991842" cy="599832"/>
          </a:xfrm>
          <a:prstGeom prst="bentConnector2">
            <a:avLst/>
          </a:prstGeom>
          <a:ln w="920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1640624" y="973817"/>
            <a:ext cx="2565469" cy="5150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Candara" panose="020E0502030303020204" pitchFamily="34" charset="0"/>
              </a:rPr>
              <a:t>компоненты прямого доступа</a:t>
            </a:r>
          </a:p>
          <a:p>
            <a:pPr algn="r"/>
            <a:r>
              <a:rPr lang="ru-RU" sz="1000" dirty="0" smtClean="0">
                <a:latin typeface="Candara" panose="020E0502030303020204" pitchFamily="34" charset="0"/>
              </a:rPr>
              <a:t>через </a:t>
            </a:r>
            <a:r>
              <a:rPr lang="ru-RU" sz="1000" dirty="0" err="1" smtClean="0">
                <a:latin typeface="Candara" panose="020E0502030303020204" pitchFamily="34" charset="0"/>
              </a:rPr>
              <a:t>кредл</a:t>
            </a:r>
            <a:r>
              <a:rPr lang="ru-RU" sz="1000" dirty="0" smtClean="0">
                <a:latin typeface="Candara" panose="020E0502030303020204" pitchFamily="34" charset="0"/>
              </a:rPr>
              <a:t>/кабель</a:t>
            </a:r>
            <a:endParaRPr lang="ru-RU" sz="1000" dirty="0">
              <a:latin typeface="Candara" panose="020E0502030303020204" pitchFamily="34" charset="0"/>
            </a:endParaRPr>
          </a:p>
        </p:txBody>
      </p:sp>
      <p:sp>
        <p:nvSpPr>
          <p:cNvPr id="313" name="7-Point Star 26"/>
          <p:cNvSpPr/>
          <p:nvPr/>
        </p:nvSpPr>
        <p:spPr>
          <a:xfrm>
            <a:off x="2709705" y="6019186"/>
            <a:ext cx="106587" cy="94384"/>
          </a:xfrm>
          <a:prstGeom prst="star7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14" name="Rectangle 27"/>
          <p:cNvSpPr/>
          <p:nvPr/>
        </p:nvSpPr>
        <p:spPr>
          <a:xfrm>
            <a:off x="2376613" y="2655646"/>
            <a:ext cx="213867" cy="8019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16" name="Скругленный прямоугольник 315"/>
          <p:cNvSpPr/>
          <p:nvPr/>
        </p:nvSpPr>
        <p:spPr>
          <a:xfrm>
            <a:off x="1579836" y="3745396"/>
            <a:ext cx="1818782" cy="1360031"/>
          </a:xfrm>
          <a:prstGeom prst="roundRect">
            <a:avLst>
              <a:gd name="adj" fmla="val 6797"/>
            </a:avLst>
          </a:prstGeom>
          <a:solidFill>
            <a:srgbClr val="FB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18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2272682" y="3788006"/>
            <a:ext cx="466541" cy="8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TextBox 318"/>
          <p:cNvSpPr txBox="1"/>
          <p:nvPr/>
        </p:nvSpPr>
        <p:spPr>
          <a:xfrm>
            <a:off x="1492754" y="4676071"/>
            <a:ext cx="2024805" cy="53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клиент </a:t>
            </a:r>
            <a:r>
              <a:rPr lang="en-US" sz="1050" b="1" dirty="0" smtClean="0">
                <a:latin typeface="Candara" panose="020E0502030303020204" pitchFamily="34" charset="0"/>
              </a:rPr>
              <a:t>Mobile SMARTS </a:t>
            </a:r>
            <a:endParaRPr lang="ru-RU" sz="1050" b="1" dirty="0" smtClean="0">
              <a:latin typeface="Candara" panose="020E0502030303020204" pitchFamily="34" charset="0"/>
            </a:endParaRPr>
          </a:p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для </a:t>
            </a:r>
            <a:r>
              <a:rPr lang="en-US" sz="1050" dirty="0" smtClean="0">
                <a:latin typeface="Candara" panose="020E0502030303020204" pitchFamily="34" charset="0"/>
              </a:rPr>
              <a:t>Android</a:t>
            </a:r>
            <a:endParaRPr lang="ru-RU" sz="1050" dirty="0">
              <a:latin typeface="Candara" panose="020E0502030303020204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1163946" y="1875105"/>
            <a:ext cx="361788" cy="18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326" name="Elbow Connector 23"/>
          <p:cNvCxnSpPr>
            <a:stCxn id="318" idx="3"/>
          </p:cNvCxnSpPr>
          <p:nvPr/>
        </p:nvCxnSpPr>
        <p:spPr>
          <a:xfrm>
            <a:off x="2739223" y="4232948"/>
            <a:ext cx="1912747" cy="262791"/>
          </a:xfrm>
          <a:prstGeom prst="bentConnector3">
            <a:avLst>
              <a:gd name="adj1" fmla="val 29949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Может работать без сервера</a:t>
            </a:r>
            <a:endParaRPr lang="ru-RU" dirty="0"/>
          </a:p>
        </p:txBody>
      </p:sp>
      <p:pic>
        <p:nvPicPr>
          <p:cNvPr id="13" name="Picture 14" descr="http://www.royaltech.it/3356-4738-thickbox/mc9190-gj0swgya6wr-motorola-mc9190-g-wi-fi-bluetooth-laser-lorax-1d-vt-53-key-windows-ce-6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colorTemperature colorTemp="6147"/>
                    </a14:imgEffect>
                    <a14:imgEffect>
                      <a14:saturation sat="28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13217" r="35244" b="13507"/>
          <a:stretch/>
        </p:blipFill>
        <p:spPr bwMode="auto">
          <a:xfrm>
            <a:off x="1120478" y="2491412"/>
            <a:ext cx="1095752" cy="24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78" y="3241178"/>
            <a:ext cx="2009420" cy="20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82086" y="2355796"/>
            <a:ext cx="4069004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2400" b="1" dirty="0"/>
              <a:t>УЧЕТНАЯ СИСТЕМА</a:t>
            </a:r>
          </a:p>
          <a:p>
            <a:r>
              <a:rPr lang="ru-RU" sz="1400" dirty="0"/>
              <a:t>(1С, </a:t>
            </a:r>
            <a:r>
              <a:rPr lang="en-US" sz="1400" dirty="0"/>
              <a:t>Microsoft Dynamics, SAP, </a:t>
            </a:r>
            <a:r>
              <a:rPr lang="ru-RU" sz="1400" dirty="0" smtClean="0"/>
              <a:t>Галактика, </a:t>
            </a:r>
            <a:r>
              <a:rPr lang="en-US" sz="1400" dirty="0" smtClean="0"/>
              <a:t>MS </a:t>
            </a:r>
            <a:r>
              <a:rPr lang="en-US" sz="1400" dirty="0"/>
              <a:t>SQL, Excel)</a:t>
            </a:r>
            <a:endParaRPr lang="ru-RU" sz="1400" dirty="0"/>
          </a:p>
        </p:txBody>
      </p:sp>
      <p:cxnSp>
        <p:nvCxnSpPr>
          <p:cNvPr id="16" name="Elbow Connector 168"/>
          <p:cNvCxnSpPr>
            <a:endCxn id="13" idx="3"/>
          </p:cNvCxnSpPr>
          <p:nvPr/>
        </p:nvCxnSpPr>
        <p:spPr>
          <a:xfrm rot="10800000" flipV="1">
            <a:off x="2216230" y="3736940"/>
            <a:ext cx="5428758" cy="2"/>
          </a:xfrm>
          <a:prstGeom prst="bentConnector3">
            <a:avLst>
              <a:gd name="adj1" fmla="val 50000"/>
            </a:avLst>
          </a:prstGeom>
          <a:ln w="920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7578" y="2735000"/>
            <a:ext cx="2749413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ndara" panose="020E0502030303020204" pitchFamily="34" charset="0"/>
              </a:rPr>
              <a:t>компоненты прямого доступа</a:t>
            </a:r>
          </a:p>
          <a:p>
            <a:r>
              <a:rPr lang="ru-RU" sz="1600" b="1" dirty="0" smtClean="0">
                <a:latin typeface="Candara" panose="020E0502030303020204" pitchFamily="34" charset="0"/>
              </a:rPr>
              <a:t>через </a:t>
            </a:r>
            <a:r>
              <a:rPr lang="ru-RU" sz="1600" b="1" dirty="0" err="1" smtClean="0">
                <a:latin typeface="Candara" panose="020E0502030303020204" pitchFamily="34" charset="0"/>
              </a:rPr>
              <a:t>кредл</a:t>
            </a:r>
            <a:r>
              <a:rPr lang="ru-RU" sz="1600" b="1" dirty="0" smtClean="0">
                <a:latin typeface="Candara" panose="020E0502030303020204" pitchFamily="34" charset="0"/>
              </a:rPr>
              <a:t>/кабель</a:t>
            </a:r>
            <a:endParaRPr lang="ru-RU" sz="1600" b="1" dirty="0">
              <a:latin typeface="Candara" panose="020E0502030303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916" y="4376026"/>
            <a:ext cx="1347555" cy="11705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141" y="4733726"/>
            <a:ext cx="1459249" cy="1249695"/>
          </a:xfrm>
          <a:prstGeom prst="rect">
            <a:avLst/>
          </a:prstGeom>
        </p:spPr>
      </p:pic>
      <p:cxnSp>
        <p:nvCxnSpPr>
          <p:cNvPr id="31" name="Elbow Connector 168"/>
          <p:cNvCxnSpPr/>
          <p:nvPr/>
        </p:nvCxnSpPr>
        <p:spPr>
          <a:xfrm rot="10800000">
            <a:off x="2086615" y="4276412"/>
            <a:ext cx="2285393" cy="619729"/>
          </a:xfrm>
          <a:prstGeom prst="bentConnector3">
            <a:avLst>
              <a:gd name="adj1" fmla="val 50000"/>
            </a:avLst>
          </a:prstGeom>
          <a:ln w="920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68"/>
          <p:cNvCxnSpPr>
            <a:endCxn id="23" idx="3"/>
          </p:cNvCxnSpPr>
          <p:nvPr/>
        </p:nvCxnSpPr>
        <p:spPr>
          <a:xfrm rot="10800000" flipV="1">
            <a:off x="6652390" y="4590541"/>
            <a:ext cx="1281536" cy="731460"/>
          </a:xfrm>
          <a:prstGeom prst="bentConnector3">
            <a:avLst>
              <a:gd name="adj1" fmla="val 50000"/>
            </a:avLst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624543" y="2663573"/>
            <a:ext cx="736023" cy="73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8" name="TextBox 37"/>
          <p:cNvSpPr txBox="1"/>
          <p:nvPr/>
        </p:nvSpPr>
        <p:spPr>
          <a:xfrm>
            <a:off x="889708" y="5494888"/>
            <a:ext cx="2376009" cy="531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Candara" panose="020E0502030303020204" pitchFamily="34" charset="0"/>
              </a:rPr>
              <a:t>утилиты конвертации файлов</a:t>
            </a:r>
            <a:endParaRPr lang="ru-RU" sz="1600" b="1" dirty="0">
              <a:latin typeface="Candara" panose="020E0502030303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494282" y="5432539"/>
            <a:ext cx="736023" cy="73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pic>
        <p:nvPicPr>
          <p:cNvPr id="44" name="Picture 2" descr="O:\[Легкий склад]\Сайт\cleverence.ru\ru\webpages\mobile-smarts\mobile-smarts-batch-exchan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33" y="4381877"/>
            <a:ext cx="2299428" cy="19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SMARTS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Платформа для разработки мобильных учетных решений под </a:t>
            </a:r>
            <a:r>
              <a:rPr lang="en-US" dirty="0">
                <a:solidFill>
                  <a:schemeClr val="tx1"/>
                </a:solidFill>
              </a:rPr>
              <a:t>Android, Windows CE/Mobile </a:t>
            </a:r>
            <a:r>
              <a:rPr lang="ru-RU" dirty="0">
                <a:solidFill>
                  <a:schemeClr val="tx1"/>
                </a:solidFill>
              </a:rPr>
              <a:t>от Клеверенс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Разработайте </a:t>
            </a:r>
            <a:r>
              <a:rPr lang="ru-RU" dirty="0">
                <a:solidFill>
                  <a:schemeClr val="tx1"/>
                </a:solidFill>
              </a:rPr>
              <a:t>решение, которое будет работать на любом железе, в любой среде, с готовой интеграцией с </a:t>
            </a:r>
            <a:r>
              <a:rPr lang="en-US" dirty="0">
                <a:solidFill>
                  <a:schemeClr val="tx1"/>
                </a:solidFill>
              </a:rPr>
              <a:t>ERP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обмена файлами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Конвертация форматов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справочников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Обмен документами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конфигурации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Сбор логов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1"/>
          <p:cNvSpPr/>
          <p:nvPr/>
        </p:nvSpPr>
        <p:spPr>
          <a:xfrm>
            <a:off x="5380892" y="4225449"/>
            <a:ext cx="5287108" cy="1859630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с сервером</a:t>
            </a:r>
            <a:endParaRPr lang="ru-RU" dirty="0"/>
          </a:p>
        </p:txBody>
      </p:sp>
      <p:pic>
        <p:nvPicPr>
          <p:cNvPr id="4" name="Picture 14" descr="http://www.royaltech.it/3356-4738-thickbox/mc9190-gj0swgya6wr-motorola-mc9190-g-wi-fi-bluetooth-laser-lorax-1d-vt-53-key-windows-ce-6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colorTemperature colorTemp="6147"/>
                    </a14:imgEffect>
                    <a14:imgEffect>
                      <a14:saturation sat="28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13217" r="35244" b="13507"/>
          <a:stretch/>
        </p:blipFill>
        <p:spPr bwMode="auto">
          <a:xfrm>
            <a:off x="966769" y="2120515"/>
            <a:ext cx="800911" cy="18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981798" y="4418358"/>
            <a:ext cx="1373425" cy="1498099"/>
            <a:chOff x="8271766" y="2673001"/>
            <a:chExt cx="2044488" cy="2249691"/>
          </a:xfrm>
        </p:grpSpPr>
        <p:pic>
          <p:nvPicPr>
            <p:cNvPr id="5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827" y="2673001"/>
              <a:ext cx="1936427" cy="223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766" y="3745597"/>
              <a:ext cx="1177095" cy="117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678706" y="5574535"/>
            <a:ext cx="3080972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сервер </a:t>
            </a:r>
            <a:r>
              <a:rPr lang="en-US" sz="2400" b="1" dirty="0">
                <a:solidFill>
                  <a:schemeClr val="bg1"/>
                </a:solidFill>
              </a:rPr>
              <a:t>Mobile SMARTS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Elbow Connector 168"/>
          <p:cNvCxnSpPr>
            <a:endCxn id="4" idx="3"/>
          </p:cNvCxnSpPr>
          <p:nvPr/>
        </p:nvCxnSpPr>
        <p:spPr>
          <a:xfrm rot="10800000">
            <a:off x="2087162" y="3030902"/>
            <a:ext cx="6389640" cy="1486258"/>
          </a:xfrm>
          <a:prstGeom prst="bentConnector3">
            <a:avLst>
              <a:gd name="adj1" fmla="val 66696"/>
            </a:avLst>
          </a:prstGeom>
          <a:ln w="920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9714" y="2306955"/>
            <a:ext cx="1373045" cy="3357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ndara" panose="020E0502030303020204" pitchFamily="34" charset="0"/>
              </a:rPr>
              <a:t>HTTP / HTTPS</a:t>
            </a:r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3412" y="2710905"/>
            <a:ext cx="1647013" cy="1091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пользователи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справочники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события</a:t>
            </a:r>
            <a:endParaRPr lang="ru-RU" dirty="0"/>
          </a:p>
        </p:txBody>
      </p:sp>
      <p:sp>
        <p:nvSpPr>
          <p:cNvPr id="21" name="Arc 103"/>
          <p:cNvSpPr/>
          <p:nvPr/>
        </p:nvSpPr>
        <p:spPr>
          <a:xfrm flipV="1">
            <a:off x="8143877" y="1929453"/>
            <a:ext cx="3213591" cy="2079550"/>
          </a:xfrm>
          <a:prstGeom prst="arc">
            <a:avLst>
              <a:gd name="adj1" fmla="val 12079824"/>
              <a:gd name="adj2" fmla="val 202614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5258">
                <a:srgbClr val="D4E4FA">
                  <a:lumMod val="0"/>
                  <a:lumOff val="100000"/>
                </a:srgbClr>
              </a:gs>
              <a:gs pos="69000">
                <a:schemeClr val="accent1">
                  <a:tint val="44500"/>
                  <a:satMod val="160000"/>
                  <a:lumMod val="88000"/>
                  <a:lumOff val="12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22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51" y="2334307"/>
            <a:ext cx="1052605" cy="10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Elbow Connector 105"/>
          <p:cNvCxnSpPr>
            <a:endCxn id="5" idx="0"/>
          </p:cNvCxnSpPr>
          <p:nvPr/>
        </p:nvCxnSpPr>
        <p:spPr>
          <a:xfrm rot="16200000" flipH="1">
            <a:off x="9197069" y="3910620"/>
            <a:ext cx="1008172" cy="7303"/>
          </a:xfrm>
          <a:prstGeom prst="bentConnector3">
            <a:avLst/>
          </a:prstGeom>
          <a:ln w="146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66753" y="1776973"/>
            <a:ext cx="3086801" cy="4546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1600" b="1" dirty="0"/>
              <a:t>УЧЕТНАЯ СИСТЕМА</a:t>
            </a:r>
          </a:p>
          <a:p>
            <a:r>
              <a:rPr lang="ru-RU" sz="1050" dirty="0"/>
              <a:t>(1С, </a:t>
            </a:r>
            <a:r>
              <a:rPr lang="en-US" sz="1050" dirty="0"/>
              <a:t>Microsoft Dynamics, SAP, </a:t>
            </a:r>
            <a:r>
              <a:rPr lang="ru-RU" sz="1050" dirty="0" smtClean="0"/>
              <a:t>Галактика, </a:t>
            </a:r>
            <a:r>
              <a:rPr lang="en-US" sz="1050" dirty="0" smtClean="0"/>
              <a:t>MS </a:t>
            </a:r>
            <a:r>
              <a:rPr lang="en-US" sz="1050" dirty="0"/>
              <a:t>SQL, Excel)</a:t>
            </a:r>
            <a:endParaRPr lang="ru-RU" sz="105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2712236" y="1983465"/>
            <a:ext cx="2280973" cy="960780"/>
            <a:chOff x="2452336" y="2623143"/>
            <a:chExt cx="2509070" cy="1056858"/>
          </a:xfrm>
        </p:grpSpPr>
        <p:pic>
          <p:nvPicPr>
            <p:cNvPr id="1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336" y="2623143"/>
              <a:ext cx="1056858" cy="105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452660" y="2788901"/>
              <a:ext cx="1508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/кредл</a:t>
              </a:r>
              <a:endParaRPr lang="ru-RU" sz="3600" b="1" dirty="0"/>
            </a:p>
          </p:txBody>
        </p:sp>
      </p:grpSp>
      <p:pic>
        <p:nvPicPr>
          <p:cNvPr id="34" name="Picture 14" descr="http://www.royaltech.it/3356-4738-thickbox/mc9190-gj0swgya6wr-motorola-mc9190-g-wi-fi-bluetooth-laser-lorax-1d-vt-53-key-windows-ce-6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colorTemperature colorTemp="6147"/>
                    </a14:imgEffect>
                    <a14:imgEffect>
                      <a14:saturation sat="28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13217" r="35244" b="13507"/>
          <a:stretch/>
        </p:blipFill>
        <p:spPr bwMode="auto">
          <a:xfrm>
            <a:off x="2111604" y="3358978"/>
            <a:ext cx="800911" cy="18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://www.royaltech.it/3356-4738-thickbox/mc9190-gj0swgya6wr-motorola-mc9190-g-wi-fi-bluetooth-laser-lorax-1d-vt-53-key-windows-ce-6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colorTemperature colorTemp="6147"/>
                    </a14:imgEffect>
                    <a14:imgEffect>
                      <a14:saturation sat="28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13217" r="35244" b="13507"/>
          <a:stretch/>
        </p:blipFill>
        <p:spPr bwMode="auto">
          <a:xfrm>
            <a:off x="966769" y="4364198"/>
            <a:ext cx="800911" cy="18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Elbow Connector 168"/>
          <p:cNvCxnSpPr/>
          <p:nvPr/>
        </p:nvCxnSpPr>
        <p:spPr>
          <a:xfrm rot="10800000">
            <a:off x="2985108" y="4364199"/>
            <a:ext cx="5542963" cy="562039"/>
          </a:xfrm>
          <a:prstGeom prst="bentConnector3">
            <a:avLst>
              <a:gd name="adj1" fmla="val 86377"/>
            </a:avLst>
          </a:prstGeom>
          <a:ln w="920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168"/>
          <p:cNvCxnSpPr/>
          <p:nvPr/>
        </p:nvCxnSpPr>
        <p:spPr>
          <a:xfrm rot="10800000" flipV="1">
            <a:off x="2191963" y="5293444"/>
            <a:ext cx="6289829" cy="377196"/>
          </a:xfrm>
          <a:prstGeom prst="bentConnector3">
            <a:avLst>
              <a:gd name="adj1" fmla="val 75416"/>
            </a:avLst>
          </a:prstGeom>
          <a:ln w="920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обмена с сервером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справочников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Обмен документами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Гибридные данные (</a:t>
            </a:r>
            <a:r>
              <a:rPr lang="en-US" b="1" dirty="0" smtClean="0"/>
              <a:t>HYDB)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конфигурации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Обновление самого </a:t>
            </a:r>
            <a:r>
              <a:rPr lang="ru-RU" b="1" dirty="0" err="1" smtClean="0"/>
              <a:t>нативного</a:t>
            </a:r>
            <a:r>
              <a:rPr lang="ru-RU" b="1" dirty="0" smtClean="0"/>
              <a:t> клиента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Сбор логов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Безопасность </a:t>
            </a:r>
            <a:r>
              <a:rPr lang="en-US" b="1" dirty="0" smtClean="0"/>
              <a:t>HTTPS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Печать через сервер печати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03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Сервер </a:t>
            </a:r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По сути является сервером приложений, позволяя </a:t>
            </a:r>
            <a:r>
              <a:rPr lang="ru-RU" dirty="0" err="1" smtClean="0"/>
              <a:t>хостить</a:t>
            </a:r>
            <a:r>
              <a:rPr lang="ru-RU" dirty="0" smtClean="0"/>
              <a:t> несколько разных приложений со своими базами данных под одной службой сервера.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Содержит некоторые функции </a:t>
            </a:r>
            <a:r>
              <a:rPr lang="en-US" dirty="0" smtClean="0"/>
              <a:t>MDM (Mobile Device Management</a:t>
            </a:r>
            <a:r>
              <a:rPr lang="ru-RU" dirty="0" smtClean="0"/>
              <a:t>), в частности умеет обновлять ПО </a:t>
            </a:r>
            <a:r>
              <a:rPr lang="en-US" dirty="0" smtClean="0"/>
              <a:t>Mobile SMARTS </a:t>
            </a:r>
            <a:r>
              <a:rPr lang="ru-RU" dirty="0" smtClean="0"/>
              <a:t>для мобильных устройств, собирает статистику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7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сервер – много баз данных</a:t>
            </a:r>
            <a:endParaRPr lang="ru-RU" dirty="0"/>
          </a:p>
        </p:txBody>
      </p:sp>
      <p:pic>
        <p:nvPicPr>
          <p:cNvPr id="1026" name="Picture 2" descr="http://www.cleverence.ru/upload/iblock/69a/69a9cb7951e7f94819529e690e38bc3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1945989"/>
            <a:ext cx="5970044" cy="40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хранится в базе данных?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Метаданные и конфигурация программы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Пользователи и группы пользователей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Реальные данные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Статистика, </a:t>
            </a:r>
            <a:r>
              <a:rPr lang="ru-RU" dirty="0" err="1" smtClean="0"/>
              <a:t>логи</a:t>
            </a:r>
            <a:r>
              <a:rPr lang="ru-RU" dirty="0" smtClean="0"/>
              <a:t> ошибок и обмена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Архив старых документов, метаданных и конфигураций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95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представляет из себя база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8525" indent="-898525">
              <a:buFont typeface="+mj-lt"/>
              <a:buAutoNum type="arabicPeriod"/>
            </a:pPr>
            <a:r>
              <a:rPr lang="en-US" sz="5400" dirty="0" smtClean="0"/>
              <a:t>XML</a:t>
            </a:r>
          </a:p>
          <a:p>
            <a:pPr marL="898525" indent="-898525">
              <a:buFont typeface="+mj-lt"/>
              <a:buAutoNum type="arabicPeriod"/>
            </a:pPr>
            <a:r>
              <a:rPr lang="en-US" sz="5400" dirty="0" err="1"/>
              <a:t>s</a:t>
            </a:r>
            <a:r>
              <a:rPr lang="en-US" sz="5400" dirty="0" err="1" smtClean="0"/>
              <a:t>qlite</a:t>
            </a:r>
            <a:endParaRPr lang="en-US" sz="5400" dirty="0" smtClean="0"/>
          </a:p>
          <a:p>
            <a:pPr marL="898525" indent="-898525">
              <a:buFont typeface="+mj-lt"/>
              <a:buAutoNum type="arabicPeriod"/>
            </a:pPr>
            <a:r>
              <a:rPr lang="en-US" sz="5400" dirty="0" smtClean="0"/>
              <a:t>binary</a:t>
            </a:r>
          </a:p>
          <a:p>
            <a:pPr marL="898525" indent="-898525">
              <a:buFont typeface="+mj-lt"/>
              <a:buAutoNum type="arabicPeriod"/>
            </a:pPr>
            <a:r>
              <a:rPr lang="ru-RU" sz="5400" dirty="0" smtClean="0"/>
              <a:t>Ресурсы </a:t>
            </a:r>
            <a:r>
              <a:rPr lang="ru-RU" sz="3600" dirty="0" smtClean="0"/>
              <a:t>(</a:t>
            </a:r>
            <a:r>
              <a:rPr lang="en-US" sz="3600" dirty="0" smtClean="0"/>
              <a:t>DLL, JPG, PNG, LBL …)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101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данные </a:t>
            </a:r>
            <a:r>
              <a:rPr lang="en-US" dirty="0" smtClean="0"/>
              <a:t>HYDB</a:t>
            </a:r>
            <a:r>
              <a:rPr lang="ru-RU" dirty="0" smtClean="0"/>
              <a:t>™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HYDB™ (</a:t>
            </a:r>
            <a:r>
              <a:rPr lang="ru-RU" dirty="0" err="1"/>
              <a:t>HYbrid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) — это технология гибридного хранения </a:t>
            </a:r>
            <a:r>
              <a:rPr lang="ru-RU" dirty="0" smtClean="0"/>
              <a:t>данных для</a:t>
            </a:r>
            <a:r>
              <a:rPr lang="ru-RU" dirty="0" smtClean="0">
                <a:latin typeface="Calibri Light" panose="020F0302020204030204" pitchFamily="34" charset="0"/>
              </a:rPr>
              <a:t> </a:t>
            </a:r>
            <a:r>
              <a:rPr lang="en-US" dirty="0" smtClean="0"/>
              <a:t>Mobile SMARTS</a:t>
            </a:r>
            <a:r>
              <a:rPr lang="ru-RU" dirty="0" smtClean="0"/>
              <a:t>, </a:t>
            </a:r>
            <a:r>
              <a:rPr lang="ru-RU" dirty="0"/>
              <a:t>которая позволяет, с одной стороны, не выгружать на мобильное устройство терабайты данных (выгружать только необходимую часть), а, с другой стороны, иметь доступ к этим терабайтам данных с мобильного устройства по сети, если есть такая необходимость. 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Не </a:t>
            </a:r>
            <a:r>
              <a:rPr lang="ru-RU" dirty="0"/>
              <a:t>только хранить и иметь доступ, но и гибко всем этим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455382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HYDB</a:t>
            </a:r>
            <a:r>
              <a:rPr lang="en-US" dirty="0" smtClean="0"/>
              <a:t>™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Гибридные справочники.</a:t>
            </a:r>
          </a:p>
          <a:p>
            <a:endParaRPr lang="ru-RU" dirty="0"/>
          </a:p>
          <a:p>
            <a:r>
              <a:rPr lang="ru-RU" dirty="0"/>
              <a:t>HYDB™ </a:t>
            </a:r>
            <a:r>
              <a:rPr lang="ru-RU" dirty="0" smtClean="0"/>
              <a:t>для </a:t>
            </a:r>
            <a:r>
              <a:rPr lang="en-US" dirty="0" smtClean="0"/>
              <a:t>Mobile SMARTS</a:t>
            </a:r>
            <a:r>
              <a:rPr lang="ru-RU" dirty="0" smtClean="0"/>
              <a:t>™ </a:t>
            </a:r>
            <a:r>
              <a:rPr lang="ru-RU" dirty="0"/>
              <a:t>позволяет не ограничиваться одним местом хранения, а хранить данные там, где это удобно в настоящий момент.</a:t>
            </a:r>
          </a:p>
        </p:txBody>
      </p:sp>
      <p:pic>
        <p:nvPicPr>
          <p:cNvPr id="14338" name="Picture 2" descr="http://www.cleverence.ru/upload/iblock/759/759683376b3ed88dcc4b324a30b2a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0" y="1093838"/>
            <a:ext cx="4858436" cy="48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42" y="293403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Устройство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6846" y="2934032"/>
            <a:ext cx="11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ERP/WMS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4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</a:t>
            </a:r>
            <a:r>
              <a:rPr lang="en-US" dirty="0" smtClean="0"/>
              <a:t>HYDB</a:t>
            </a:r>
            <a:r>
              <a:rPr lang="ru-RU" dirty="0" smtClean="0"/>
              <a:t>™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511565"/>
              </p:ext>
            </p:extLst>
          </p:nvPr>
        </p:nvGraphicFramePr>
        <p:xfrm>
          <a:off x="657225" y="2011363"/>
          <a:ext cx="10772776" cy="4248758"/>
        </p:xfrm>
        <a:graphic>
          <a:graphicData uri="http://schemas.openxmlformats.org/drawingml/2006/table">
            <a:tbl>
              <a:tblPr/>
              <a:tblGrid>
                <a:gridCol w="1831372"/>
                <a:gridCol w="1831372"/>
                <a:gridCol w="1831372"/>
                <a:gridCol w="1831372"/>
                <a:gridCol w="3447288"/>
              </a:tblGrid>
              <a:tr h="494526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Поиск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локально на устройстве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Поиск на сервере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Поиск во внешней системе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Сервер в приоритете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Направление поиска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488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Сервер → Мобильное устройство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8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Мобильное устройство → Учётная система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Сервер → Мобильное устройство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Мобильное устройство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Мобильное устройство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на мобильном устройстве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во внешней учётной системе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на сервере Mobile SMARTS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на сервере Mobile SMARTS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Мобильное устройство → Учётная система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8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Клеверенс постоянно сталкивалась с однотипными задачами, занимаясь созданием мобильного учетного ПО на заказ для российских филиалов крупных западных компаний.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Вместо того, чтобы писать одни и те же системы, Клеверенс создала платформу.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570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leverence.ru/upload/iblock/fd5/fd55d486f6784e03bcc40b0c246ad5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2" y="1272209"/>
            <a:ext cx="10838507" cy="51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5074" y="316653"/>
            <a:ext cx="10772775" cy="95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Пример работы </a:t>
            </a:r>
            <a:r>
              <a:rPr lang="en-US" sz="4400" dirty="0" smtClean="0"/>
              <a:t>#</a:t>
            </a:r>
            <a:r>
              <a:rPr lang="ru-RU" sz="4400" dirty="0" smtClean="0"/>
              <a:t>1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427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everence.ru/upload/iblock/688/6888171413a9179b0e97112129be04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6" y="1272209"/>
            <a:ext cx="10767891" cy="51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5074" y="316653"/>
            <a:ext cx="10772775" cy="95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Пример работы </a:t>
            </a:r>
            <a:r>
              <a:rPr lang="en-US" sz="4400" dirty="0" smtClean="0"/>
              <a:t>#2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542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everence.ru/upload/iblock/df8/df8e51791091fd6e2f2ef9b8eef367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1272209"/>
            <a:ext cx="10771987" cy="51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5074" y="316653"/>
            <a:ext cx="10772775" cy="95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Пример работы </a:t>
            </a:r>
            <a:r>
              <a:rPr lang="en-US" sz="4400" dirty="0" smtClean="0"/>
              <a:t>#3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80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есть возможности по интеграции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0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мобильного железа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7223" y="1805354"/>
            <a:ext cx="10643823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800" dirty="0" smtClean="0"/>
              <a:t>Zebra   Honeywell </a:t>
            </a:r>
            <a:r>
              <a:rPr lang="en-US" sz="4800" dirty="0" err="1"/>
              <a:t>Datalogic</a:t>
            </a:r>
            <a:r>
              <a:rPr lang="en-US" sz="4800" dirty="0"/>
              <a:t>   </a:t>
            </a:r>
            <a:r>
              <a:rPr lang="en-US" sz="4800" dirty="0" err="1"/>
              <a:t>CipherLab</a:t>
            </a:r>
            <a:r>
              <a:rPr lang="en-US" sz="4800" dirty="0"/>
              <a:t> </a:t>
            </a:r>
            <a:r>
              <a:rPr lang="en-US" sz="4800" dirty="0" smtClean="0"/>
              <a:t>Intermec   CASIO   </a:t>
            </a:r>
            <a:r>
              <a:rPr lang="en-US" sz="4800" dirty="0" err="1" smtClean="0"/>
              <a:t>Unitech</a:t>
            </a:r>
            <a:r>
              <a:rPr lang="en-US" sz="4800" dirty="0" smtClean="0"/>
              <a:t>  </a:t>
            </a:r>
            <a:r>
              <a:rPr lang="en-US" sz="4800" dirty="0" err="1" smtClean="0"/>
              <a:t>Bitatek</a:t>
            </a:r>
            <a:r>
              <a:rPr lang="en-US" sz="4800" dirty="0" smtClean="0"/>
              <a:t>  </a:t>
            </a:r>
            <a:r>
              <a:rPr lang="en-US" sz="4800" dirty="0" err="1" smtClean="0"/>
              <a:t>Opticon</a:t>
            </a:r>
            <a:r>
              <a:rPr lang="en-US" sz="4800" dirty="0" smtClean="0"/>
              <a:t>  SEUIC   Point Mobile    UROVO    Chain Way   </a:t>
            </a:r>
            <a:r>
              <a:rPr lang="ru-RU" sz="4800" dirty="0" smtClean="0"/>
              <a:t>АТОЛ </a:t>
            </a:r>
            <a:r>
              <a:rPr lang="en-US" sz="4800" dirty="0" smtClean="0"/>
              <a:t>  </a:t>
            </a:r>
            <a:r>
              <a:rPr lang="en-US" sz="4800" dirty="0" err="1" smtClean="0"/>
              <a:t>MobileBase</a:t>
            </a:r>
            <a:r>
              <a:rPr lang="en-US" sz="4800" dirty="0" smtClean="0"/>
              <a:t>   VIOTECH   Newland    </a:t>
            </a:r>
            <a:r>
              <a:rPr lang="en-US" sz="4800" dirty="0" err="1" smtClean="0"/>
              <a:t>iData</a:t>
            </a:r>
            <a:r>
              <a:rPr lang="en-US" sz="4800" dirty="0" smtClean="0"/>
              <a:t>    COMPIA    </a:t>
            </a:r>
            <a:r>
              <a:rPr lang="en-US" sz="4800" dirty="0" err="1" smtClean="0"/>
              <a:t>NordicID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73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</a:t>
            </a:r>
            <a:br>
              <a:rPr lang="ru-RU" dirty="0" smtClean="0"/>
            </a:br>
            <a:r>
              <a:rPr lang="ru-RU" dirty="0" smtClean="0"/>
              <a:t>мобильной</a:t>
            </a:r>
            <a:br>
              <a:rPr lang="ru-RU" dirty="0" smtClean="0"/>
            </a:br>
            <a:r>
              <a:rPr lang="ru-RU" dirty="0" smtClean="0"/>
              <a:t>периферии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Мобильные принтеры</a:t>
            </a:r>
          </a:p>
          <a:p>
            <a:r>
              <a:rPr lang="ru-RU" dirty="0" smtClean="0"/>
              <a:t>Мобильные ФР (кассы)</a:t>
            </a:r>
          </a:p>
          <a:p>
            <a:r>
              <a:rPr lang="ru-RU" dirty="0" smtClean="0"/>
              <a:t>Мобильные </a:t>
            </a:r>
            <a:r>
              <a:rPr lang="ru-RU" dirty="0" err="1" smtClean="0"/>
              <a:t>пинпады</a:t>
            </a:r>
            <a:r>
              <a:rPr lang="ru-RU" dirty="0" smtClean="0"/>
              <a:t> (банк)</a:t>
            </a:r>
            <a:endParaRPr lang="en-US" dirty="0" smtClean="0"/>
          </a:p>
          <a:p>
            <a:r>
              <a:rPr lang="ru-RU" b="1" dirty="0" smtClean="0"/>
              <a:t>Сканеры на палец</a:t>
            </a:r>
            <a:endParaRPr lang="ru-RU" b="1" dirty="0"/>
          </a:p>
        </p:txBody>
      </p:sp>
      <p:pic>
        <p:nvPicPr>
          <p:cNvPr id="357" name="Рисунок 356"/>
          <p:cNvPicPr>
            <a:picLocks noChangeAspect="1"/>
          </p:cNvPicPr>
          <p:nvPr/>
        </p:nvPicPr>
        <p:blipFill rotWithShape="1">
          <a:blip r:embed="rId2"/>
          <a:srcRect t="10885" r="40918" b="14307"/>
          <a:stretch/>
        </p:blipFill>
        <p:spPr>
          <a:xfrm>
            <a:off x="1709849" y="46891"/>
            <a:ext cx="5792920" cy="6670431"/>
          </a:xfrm>
          <a:prstGeom prst="rect">
            <a:avLst/>
          </a:prstGeom>
        </p:spPr>
      </p:pic>
      <p:grpSp>
        <p:nvGrpSpPr>
          <p:cNvPr id="278" name="Group 67"/>
          <p:cNvGrpSpPr/>
          <p:nvPr/>
        </p:nvGrpSpPr>
        <p:grpSpPr>
          <a:xfrm>
            <a:off x="3044547" y="1360791"/>
            <a:ext cx="2307762" cy="1846960"/>
            <a:chOff x="231047" y="259133"/>
            <a:chExt cx="3065071" cy="2453053"/>
          </a:xfrm>
        </p:grpSpPr>
        <p:grpSp>
          <p:nvGrpSpPr>
            <p:cNvPr id="347" name="Group 9"/>
            <p:cNvGrpSpPr/>
            <p:nvPr/>
          </p:nvGrpSpPr>
          <p:grpSpPr>
            <a:xfrm>
              <a:off x="1397621" y="259133"/>
              <a:ext cx="719696" cy="1636143"/>
              <a:chOff x="5459896" y="1116587"/>
              <a:chExt cx="719696" cy="1636143"/>
            </a:xfrm>
          </p:grpSpPr>
          <p:pic>
            <p:nvPicPr>
              <p:cNvPr id="349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5459896" y="1116587"/>
                <a:ext cx="719696" cy="163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0" name="Rounded Rectangle 8"/>
              <p:cNvSpPr/>
              <p:nvPr/>
            </p:nvSpPr>
            <p:spPr>
              <a:xfrm>
                <a:off x="5610225" y="1304925"/>
                <a:ext cx="409575" cy="54927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231047" y="1902498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ТСД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79" name="Group 68"/>
          <p:cNvGrpSpPr/>
          <p:nvPr/>
        </p:nvGrpSpPr>
        <p:grpSpPr>
          <a:xfrm>
            <a:off x="2982963" y="4824774"/>
            <a:ext cx="2545311" cy="1747657"/>
            <a:chOff x="-271663" y="3074596"/>
            <a:chExt cx="3380573" cy="2321164"/>
          </a:xfrm>
        </p:grpSpPr>
        <p:grpSp>
          <p:nvGrpSpPr>
            <p:cNvPr id="343" name="Group 20"/>
            <p:cNvGrpSpPr/>
            <p:nvPr/>
          </p:nvGrpSpPr>
          <p:grpSpPr>
            <a:xfrm>
              <a:off x="666351" y="3074596"/>
              <a:ext cx="1577657" cy="1584044"/>
              <a:chOff x="321941" y="3311806"/>
              <a:chExt cx="2724150" cy="2781300"/>
            </a:xfrm>
          </p:grpSpPr>
          <p:pic>
            <p:nvPicPr>
              <p:cNvPr id="34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321941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6" name="Rounded Rectangle 36"/>
              <p:cNvSpPr/>
              <p:nvPr/>
            </p:nvSpPr>
            <p:spPr>
              <a:xfrm>
                <a:off x="649918" y="3707915"/>
                <a:ext cx="1958342" cy="167942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-271663" y="4586072"/>
              <a:ext cx="3380573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клиент </a:t>
              </a:r>
              <a:r>
                <a:rPr lang="en-US" sz="1050" b="1" dirty="0"/>
                <a:t>Mobile SMARTS </a:t>
              </a:r>
              <a:endParaRPr lang="ru-RU" sz="1050" b="1" dirty="0"/>
            </a:p>
            <a:p>
              <a:r>
                <a:rPr lang="ru-RU" sz="1050" dirty="0"/>
                <a:t>для киоска (прайс-</a:t>
              </a:r>
              <a:r>
                <a:rPr lang="ru-RU" sz="1050" dirty="0" err="1"/>
                <a:t>чекера</a:t>
              </a:r>
              <a:r>
                <a:rPr lang="ru-RU" sz="1050" dirty="0"/>
                <a:t>)</a:t>
              </a:r>
            </a:p>
          </p:txBody>
        </p:sp>
      </p:grpSp>
      <p:sp>
        <p:nvSpPr>
          <p:cNvPr id="289" name="Rectangle 61"/>
          <p:cNvSpPr/>
          <p:nvPr/>
        </p:nvSpPr>
        <p:spPr>
          <a:xfrm>
            <a:off x="6658688" y="4571414"/>
            <a:ext cx="103418" cy="16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06" name="TextBox 305"/>
          <p:cNvSpPr txBox="1"/>
          <p:nvPr/>
        </p:nvSpPr>
        <p:spPr>
          <a:xfrm>
            <a:off x="1610298" y="2353611"/>
            <a:ext cx="1152942" cy="3838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принтер</a:t>
            </a:r>
            <a:r>
              <a:rPr lang="ru-RU" sz="1050" dirty="0">
                <a:latin typeface="Candara" panose="020E0502030303020204" pitchFamily="34" charset="0"/>
              </a:rPr>
              <a:t>ы</a:t>
            </a:r>
          </a:p>
        </p:txBody>
      </p:sp>
      <p:grpSp>
        <p:nvGrpSpPr>
          <p:cNvPr id="307" name="Group 147"/>
          <p:cNvGrpSpPr/>
          <p:nvPr/>
        </p:nvGrpSpPr>
        <p:grpSpPr>
          <a:xfrm>
            <a:off x="1749510" y="596473"/>
            <a:ext cx="1045369" cy="861662"/>
            <a:chOff x="7302684" y="5234742"/>
            <a:chExt cx="1388414" cy="1144423"/>
          </a:xfrm>
        </p:grpSpPr>
        <p:pic>
          <p:nvPicPr>
            <p:cNvPr id="333" name="Picture 32" descr="http://www.labelpower.com.au/fileadmin/user_upload/tx_onqcatalogue/product/swift-203usb-thermal-transfer-label-printer_1135_fullimg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 trans="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684" y="5234742"/>
              <a:ext cx="1224917" cy="114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" name="Freeform 149"/>
            <p:cNvSpPr/>
            <p:nvPr/>
          </p:nvSpPr>
          <p:spPr>
            <a:xfrm>
              <a:off x="7737475" y="5432425"/>
              <a:ext cx="739775" cy="828675"/>
            </a:xfrm>
            <a:custGeom>
              <a:avLst/>
              <a:gdLst>
                <a:gd name="connsiteX0" fmla="*/ 593725 w 739775"/>
                <a:gd name="connsiteY0" fmla="*/ 0 h 828675"/>
                <a:gd name="connsiteX1" fmla="*/ 704850 w 739775"/>
                <a:gd name="connsiteY1" fmla="*/ 31750 h 828675"/>
                <a:gd name="connsiteX2" fmla="*/ 717550 w 739775"/>
                <a:gd name="connsiteY2" fmla="*/ 57150 h 828675"/>
                <a:gd name="connsiteX3" fmla="*/ 714375 w 739775"/>
                <a:gd name="connsiteY3" fmla="*/ 139700 h 828675"/>
                <a:gd name="connsiteX4" fmla="*/ 733425 w 739775"/>
                <a:gd name="connsiteY4" fmla="*/ 152400 h 828675"/>
                <a:gd name="connsiteX5" fmla="*/ 730250 w 739775"/>
                <a:gd name="connsiteY5" fmla="*/ 203200 h 828675"/>
                <a:gd name="connsiteX6" fmla="*/ 739775 w 739775"/>
                <a:gd name="connsiteY6" fmla="*/ 215900 h 828675"/>
                <a:gd name="connsiteX7" fmla="*/ 739775 w 739775"/>
                <a:gd name="connsiteY7" fmla="*/ 215900 h 828675"/>
                <a:gd name="connsiteX8" fmla="*/ 739775 w 739775"/>
                <a:gd name="connsiteY8" fmla="*/ 247650 h 828675"/>
                <a:gd name="connsiteX9" fmla="*/ 723900 w 739775"/>
                <a:gd name="connsiteY9" fmla="*/ 263525 h 828675"/>
                <a:gd name="connsiteX10" fmla="*/ 714375 w 739775"/>
                <a:gd name="connsiteY10" fmla="*/ 282575 h 828675"/>
                <a:gd name="connsiteX11" fmla="*/ 704850 w 739775"/>
                <a:gd name="connsiteY11" fmla="*/ 358775 h 828675"/>
                <a:gd name="connsiteX12" fmla="*/ 676275 w 739775"/>
                <a:gd name="connsiteY12" fmla="*/ 387350 h 828675"/>
                <a:gd name="connsiteX13" fmla="*/ 676275 w 739775"/>
                <a:gd name="connsiteY13" fmla="*/ 469900 h 828675"/>
                <a:gd name="connsiteX14" fmla="*/ 250825 w 739775"/>
                <a:gd name="connsiteY14" fmla="*/ 828675 h 828675"/>
                <a:gd name="connsiteX15" fmla="*/ 215900 w 739775"/>
                <a:gd name="connsiteY15" fmla="*/ 825500 h 828675"/>
                <a:gd name="connsiteX16" fmla="*/ 0 w 739775"/>
                <a:gd name="connsiteY16" fmla="*/ 7461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9775" h="828675">
                  <a:moveTo>
                    <a:pt x="593725" y="0"/>
                  </a:moveTo>
                  <a:lnTo>
                    <a:pt x="704850" y="31750"/>
                  </a:lnTo>
                  <a:lnTo>
                    <a:pt x="717550" y="57150"/>
                  </a:lnTo>
                  <a:lnTo>
                    <a:pt x="714375" y="139700"/>
                  </a:lnTo>
                  <a:lnTo>
                    <a:pt x="733425" y="152400"/>
                  </a:lnTo>
                  <a:lnTo>
                    <a:pt x="730250" y="203200"/>
                  </a:lnTo>
                  <a:lnTo>
                    <a:pt x="739775" y="215900"/>
                  </a:lnTo>
                  <a:lnTo>
                    <a:pt x="739775" y="215900"/>
                  </a:lnTo>
                  <a:lnTo>
                    <a:pt x="739775" y="247650"/>
                  </a:lnTo>
                  <a:lnTo>
                    <a:pt x="723900" y="263525"/>
                  </a:lnTo>
                  <a:lnTo>
                    <a:pt x="714375" y="282575"/>
                  </a:lnTo>
                  <a:lnTo>
                    <a:pt x="704850" y="358775"/>
                  </a:lnTo>
                  <a:lnTo>
                    <a:pt x="676275" y="387350"/>
                  </a:lnTo>
                  <a:lnTo>
                    <a:pt x="676275" y="469900"/>
                  </a:lnTo>
                  <a:lnTo>
                    <a:pt x="250825" y="828675"/>
                  </a:lnTo>
                  <a:lnTo>
                    <a:pt x="215900" y="825500"/>
                  </a:lnTo>
                  <a:lnTo>
                    <a:pt x="0" y="7461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335" name="Arc 150"/>
            <p:cNvSpPr/>
            <p:nvPr/>
          </p:nvSpPr>
          <p:spPr>
            <a:xfrm>
              <a:off x="7387150" y="5267326"/>
              <a:ext cx="1303948" cy="771524"/>
            </a:xfrm>
            <a:prstGeom prst="arc">
              <a:avLst>
                <a:gd name="adj1" fmla="val 11188391"/>
                <a:gd name="adj2" fmla="val 150356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schemeClr val="lt1"/>
                </a:solidFill>
              </a:endParaRPr>
            </a:p>
          </p:txBody>
        </p:sp>
        <p:sp>
          <p:nvSpPr>
            <p:cNvPr id="336" name="Freeform 151"/>
            <p:cNvSpPr/>
            <p:nvPr/>
          </p:nvSpPr>
          <p:spPr>
            <a:xfrm>
              <a:off x="7816850" y="5286375"/>
              <a:ext cx="517525" cy="146050"/>
            </a:xfrm>
            <a:custGeom>
              <a:avLst/>
              <a:gdLst>
                <a:gd name="connsiteX0" fmla="*/ 0 w 517525"/>
                <a:gd name="connsiteY0" fmla="*/ 0 h 146050"/>
                <a:gd name="connsiteX1" fmla="*/ 517525 w 517525"/>
                <a:gd name="connsiteY1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525" h="146050">
                  <a:moveTo>
                    <a:pt x="0" y="0"/>
                  </a:moveTo>
                  <a:lnTo>
                    <a:pt x="517525" y="1460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cxnSp>
        <p:nvCxnSpPr>
          <p:cNvPr id="308" name="Elbow Connector 154"/>
          <p:cNvCxnSpPr>
            <a:stCxn id="330" idx="1"/>
          </p:cNvCxnSpPr>
          <p:nvPr/>
        </p:nvCxnSpPr>
        <p:spPr>
          <a:xfrm>
            <a:off x="2480997" y="1939308"/>
            <a:ext cx="407348" cy="66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17"/>
          <p:cNvGrpSpPr/>
          <p:nvPr/>
        </p:nvGrpSpPr>
        <p:grpSpPr>
          <a:xfrm>
            <a:off x="1914318" y="1483282"/>
            <a:ext cx="847645" cy="1155398"/>
            <a:chOff x="-779311" y="1326695"/>
            <a:chExt cx="1125806" cy="1534551"/>
          </a:xfrm>
        </p:grpSpPr>
        <p:grpSp>
          <p:nvGrpSpPr>
            <p:cNvPr id="327" name="Group 3"/>
            <p:cNvGrpSpPr/>
            <p:nvPr/>
          </p:nvGrpSpPr>
          <p:grpSpPr>
            <a:xfrm>
              <a:off x="-779311" y="1326695"/>
              <a:ext cx="759056" cy="1128862"/>
              <a:chOff x="-779311" y="1326695"/>
              <a:chExt cx="759056" cy="1128862"/>
            </a:xfrm>
          </p:grpSpPr>
          <p:pic>
            <p:nvPicPr>
              <p:cNvPr id="330" name="Picture 58" descr="http://ibcworld.net/wp-content/files_mf/1299186515zebraMZ320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4B4B4B"/>
                  </a:clrFrom>
                  <a:clrTo>
                    <a:srgbClr val="4B4B4B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158" b="89685" l="32624" r="70922"/>
                        </a14:imgEffect>
                        <a14:imgEffect>
                          <a14:artisticPhotocopy detail="5"/>
                        </a14:imgEffect>
                        <a14:imgEffect>
                          <a14:brightnessContrast bright="-34000" contrast="4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29" r="28175"/>
              <a:stretch/>
            </p:blipFill>
            <p:spPr bwMode="auto">
              <a:xfrm rot="654587" flipH="1">
                <a:off x="-730296" y="1326695"/>
                <a:ext cx="710041" cy="1076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1" name="Rounded Rectangle 117"/>
              <p:cNvSpPr/>
              <p:nvPr/>
            </p:nvSpPr>
            <p:spPr>
              <a:xfrm rot="654587">
                <a:off x="-345817" y="1369179"/>
                <a:ext cx="108152" cy="14577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pic>
            <p:nvPicPr>
              <p:cNvPr id="332" name="Picture 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5556" b="93056" l="8065" r="9838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220537">
                <a:off x="-779311" y="1769757"/>
                <a:ext cx="590550" cy="685800"/>
              </a:xfrm>
              <a:prstGeom prst="rect">
                <a:avLst/>
              </a:prstGeom>
            </p:spPr>
          </p:pic>
        </p:grpSp>
        <p:cxnSp>
          <p:nvCxnSpPr>
            <p:cNvPr id="328" name="Straight Connector 5"/>
            <p:cNvCxnSpPr/>
            <p:nvPr/>
          </p:nvCxnSpPr>
          <p:spPr>
            <a:xfrm flipH="1" flipV="1">
              <a:off x="-695324" y="2264569"/>
              <a:ext cx="297657" cy="97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Arc 11"/>
            <p:cNvSpPr/>
            <p:nvPr/>
          </p:nvSpPr>
          <p:spPr>
            <a:xfrm rot="20956452" flipH="1">
              <a:off x="-691923" y="1638437"/>
              <a:ext cx="1038418" cy="1222809"/>
            </a:xfrm>
            <a:prstGeom prst="arc">
              <a:avLst>
                <a:gd name="adj1" fmla="val 18913385"/>
                <a:gd name="adj2" fmla="val 2114227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313" name="7-Point Star 26"/>
          <p:cNvSpPr/>
          <p:nvPr/>
        </p:nvSpPr>
        <p:spPr>
          <a:xfrm>
            <a:off x="4450002" y="5751602"/>
            <a:ext cx="121482" cy="107574"/>
          </a:xfrm>
          <a:prstGeom prst="star7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14" name="Rectangle 27"/>
          <p:cNvSpPr/>
          <p:nvPr/>
        </p:nvSpPr>
        <p:spPr>
          <a:xfrm>
            <a:off x="4070362" y="1918023"/>
            <a:ext cx="243754" cy="91401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15" name="Picture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detail="6"/>
                    </a14:imgEffect>
                  </a14:imgLayer>
                </a14:imgProps>
              </a:ext>
            </a:extLst>
          </a:blip>
          <a:srcRect l="11111" t="10772" r="15625" b="7235"/>
          <a:stretch/>
        </p:blipFill>
        <p:spPr>
          <a:xfrm>
            <a:off x="1796642" y="3181916"/>
            <a:ext cx="764918" cy="776248"/>
          </a:xfrm>
          <a:prstGeom prst="rect">
            <a:avLst/>
          </a:prstGeom>
        </p:spPr>
      </p:pic>
      <p:sp>
        <p:nvSpPr>
          <p:cNvPr id="316" name="Скругленный прямоугольник 315"/>
          <p:cNvSpPr/>
          <p:nvPr/>
        </p:nvSpPr>
        <p:spPr>
          <a:xfrm>
            <a:off x="3162239" y="3160060"/>
            <a:ext cx="2072948" cy="1550089"/>
          </a:xfrm>
          <a:prstGeom prst="roundRect">
            <a:avLst>
              <a:gd name="adj" fmla="val 6797"/>
            </a:avLst>
          </a:prstGeom>
          <a:solidFill>
            <a:srgbClr val="FB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17" name="TextBox 316"/>
          <p:cNvSpPr txBox="1"/>
          <p:nvPr/>
        </p:nvSpPr>
        <p:spPr>
          <a:xfrm>
            <a:off x="1538566" y="3991600"/>
            <a:ext cx="1296411" cy="6096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мобильный </a:t>
            </a:r>
          </a:p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ККМ</a:t>
            </a:r>
            <a:endParaRPr lang="ru-RU" sz="1050" dirty="0">
              <a:latin typeface="Candara" panose="020E0502030303020204" pitchFamily="34" charset="0"/>
            </a:endParaRPr>
          </a:p>
        </p:txBody>
      </p:sp>
      <p:pic>
        <p:nvPicPr>
          <p:cNvPr id="318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3951907" y="3208625"/>
            <a:ext cx="531737" cy="10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TextBox 318"/>
          <p:cNvSpPr txBox="1"/>
          <p:nvPr/>
        </p:nvSpPr>
        <p:spPr>
          <a:xfrm>
            <a:off x="3062988" y="4220793"/>
            <a:ext cx="2307762" cy="609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клиент </a:t>
            </a:r>
            <a:r>
              <a:rPr lang="en-US" sz="1050" b="1" dirty="0" smtClean="0">
                <a:latin typeface="Candara" panose="020E0502030303020204" pitchFamily="34" charset="0"/>
              </a:rPr>
              <a:t>Mobile SMARTS </a:t>
            </a:r>
            <a:endParaRPr lang="ru-RU" sz="1050" b="1" dirty="0" smtClean="0">
              <a:latin typeface="Candara" panose="020E0502030303020204" pitchFamily="34" charset="0"/>
            </a:endParaRPr>
          </a:p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для </a:t>
            </a:r>
            <a:r>
              <a:rPr lang="en-US" sz="1050" dirty="0" smtClean="0">
                <a:latin typeface="Candara" panose="020E0502030303020204" pitchFamily="34" charset="0"/>
              </a:rPr>
              <a:t>Android</a:t>
            </a:r>
            <a:endParaRPr lang="ru-RU" sz="1050" dirty="0">
              <a:latin typeface="Candara" panose="020E0502030303020204" pitchFamily="34" charset="0"/>
            </a:endParaRPr>
          </a:p>
        </p:txBody>
      </p:sp>
      <p:cxnSp>
        <p:nvCxnSpPr>
          <p:cNvPr id="320" name="Прямая соединительная линия 319"/>
          <p:cNvCxnSpPr/>
          <p:nvPr/>
        </p:nvCxnSpPr>
        <p:spPr>
          <a:xfrm flipH="1">
            <a:off x="2892400" y="655962"/>
            <a:ext cx="14343" cy="55289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Elbow Connector 154"/>
          <p:cNvCxnSpPr/>
          <p:nvPr/>
        </p:nvCxnSpPr>
        <p:spPr>
          <a:xfrm>
            <a:off x="2497458" y="926659"/>
            <a:ext cx="407348" cy="66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Elbow Connector 154"/>
          <p:cNvCxnSpPr/>
          <p:nvPr/>
        </p:nvCxnSpPr>
        <p:spPr>
          <a:xfrm>
            <a:off x="2522630" y="3569376"/>
            <a:ext cx="407348" cy="66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3" name="Picture 62" descr="http://blog.evandavey.com/wp-content/uploads/2008/04/bluetooth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4" y="1410829"/>
            <a:ext cx="364183" cy="3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Прямоугольник 323"/>
          <p:cNvSpPr/>
          <p:nvPr/>
        </p:nvSpPr>
        <p:spPr>
          <a:xfrm>
            <a:off x="2688230" y="1028406"/>
            <a:ext cx="412346" cy="21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25" name="Picture 40" descr="http://shmector.com/_ph/2/343265402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88" y="945442"/>
            <a:ext cx="384686" cy="3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Мобильные принтеры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875327"/>
              </p:ext>
            </p:extLst>
          </p:nvPr>
        </p:nvGraphicFramePr>
        <p:xfrm>
          <a:off x="657223" y="2016364"/>
          <a:ext cx="10772776" cy="4136659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5386388"/>
                <a:gridCol w="5386388"/>
              </a:tblGrid>
              <a:tr h="604619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Модель принтера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Печатные макеты Mobile SMARTS для принтеров</a:t>
                      </a: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Bixolon SPP-R200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2"/>
                        </a:rPr>
                        <a:t>MobileSMARTS.BixolonSPPR.msi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Bixolon SPP-R300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2"/>
                        </a:rPr>
                        <a:t>MobileSMARTS.BixolonSPPR.msi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3"/>
                        </a:rPr>
                        <a:t>Zebra QLN-320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4"/>
                        </a:rPr>
                        <a:t>MobileSMARTS.ZebraLabels.msi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Zebra MZ 220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4"/>
                        </a:rPr>
                        <a:t>MobileSMARTS.ZebraLabels.msi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Zebra MZ 320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4"/>
                        </a:rPr>
                        <a:t>MobileSMARTS.ZebraLabels.msi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Zebra RW420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4"/>
                        </a:rPr>
                        <a:t>MobileSMARTS.ZebraLabels.msi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Sewoo LK-P11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5"/>
                        </a:rPr>
                        <a:t>MobileSMARTS.SewooLabels.msi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Intermec PB22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6"/>
                        </a:rPr>
                        <a:t>MobileSMARTS.IntermecLabels.msi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Intermec PB32</a:t>
                      </a: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6"/>
                        </a:rPr>
                        <a:t>MobileSMARTS.IntermecLabels.msi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</a:tr>
              <a:tr h="353204"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effectLst/>
                          <a:hlinkClick r:id="rId7"/>
                        </a:rPr>
                        <a:t>TSC Alpha-3RB</a:t>
                      </a:r>
                      <a:endParaRPr lang="en-US" sz="1600">
                        <a:effectLst/>
                      </a:endParaRPr>
                    </a:p>
                  </a:txBody>
                  <a:tcPr marL="41343" marR="41343" marT="41343" marB="4134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effectLst/>
                          <a:hlinkClick r:id="rId8"/>
                        </a:rPr>
                        <a:t>MobileSMARTS.TSCLabels.msi</a:t>
                      </a:r>
                      <a:endParaRPr lang="en-US" sz="1600" dirty="0">
                        <a:effectLst/>
                      </a:endParaRPr>
                    </a:p>
                  </a:txBody>
                  <a:tcPr marL="41343" marR="41343" marT="41343" marB="4134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Стационарные принтеры и периферия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Печать через сервер</a:t>
            </a:r>
          </a:p>
          <a:p>
            <a:r>
              <a:rPr lang="ru-RU" dirty="0" smtClean="0"/>
              <a:t>Печать напрямую</a:t>
            </a:r>
          </a:p>
          <a:p>
            <a:r>
              <a:rPr lang="ru-RU" dirty="0" smtClean="0"/>
              <a:t>Поддержка внешних сканеров</a:t>
            </a:r>
            <a:endParaRPr lang="ru-RU" dirty="0"/>
          </a:p>
          <a:p>
            <a:endParaRPr lang="ru-RU" dirty="0"/>
          </a:p>
        </p:txBody>
      </p:sp>
      <p:pic>
        <p:nvPicPr>
          <p:cNvPr id="357" name="Рисунок 356"/>
          <p:cNvPicPr>
            <a:picLocks noChangeAspect="1"/>
          </p:cNvPicPr>
          <p:nvPr/>
        </p:nvPicPr>
        <p:blipFill rotWithShape="1">
          <a:blip r:embed="rId2"/>
          <a:srcRect l="8210" t="28934" r="17906" b="469"/>
          <a:stretch/>
        </p:blipFill>
        <p:spPr>
          <a:xfrm>
            <a:off x="117230" y="46892"/>
            <a:ext cx="7491046" cy="6459417"/>
          </a:xfrm>
          <a:prstGeom prst="rect">
            <a:avLst/>
          </a:prstGeom>
        </p:spPr>
      </p:pic>
      <p:grpSp>
        <p:nvGrpSpPr>
          <p:cNvPr id="276" name="Group 7"/>
          <p:cNvGrpSpPr/>
          <p:nvPr/>
        </p:nvGrpSpPr>
        <p:grpSpPr>
          <a:xfrm>
            <a:off x="4329426" y="1899270"/>
            <a:ext cx="1380371" cy="1436032"/>
            <a:chOff x="7901242" y="1576644"/>
            <a:chExt cx="1772981" cy="1844473"/>
          </a:xfrm>
        </p:grpSpPr>
        <p:pic>
          <p:nvPicPr>
            <p:cNvPr id="355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871" y="1576644"/>
              <a:ext cx="1600352" cy="184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242" y="2428917"/>
              <a:ext cx="972805" cy="97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8" name="Group 67"/>
          <p:cNvGrpSpPr/>
          <p:nvPr/>
        </p:nvGrpSpPr>
        <p:grpSpPr>
          <a:xfrm>
            <a:off x="916828" y="-1"/>
            <a:ext cx="1768433" cy="1511450"/>
            <a:chOff x="627875" y="554130"/>
            <a:chExt cx="2271416" cy="1941341"/>
          </a:xfrm>
        </p:grpSpPr>
        <p:grpSp>
          <p:nvGrpSpPr>
            <p:cNvPr id="347" name="Group 9"/>
            <p:cNvGrpSpPr/>
            <p:nvPr/>
          </p:nvGrpSpPr>
          <p:grpSpPr>
            <a:xfrm>
              <a:off x="1397621" y="554130"/>
              <a:ext cx="719696" cy="1341146"/>
              <a:chOff x="5459896" y="1411584"/>
              <a:chExt cx="719696" cy="1341146"/>
            </a:xfrm>
          </p:grpSpPr>
          <p:pic>
            <p:nvPicPr>
              <p:cNvPr id="349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26428" r="35244" b="13507"/>
              <a:stretch/>
            </p:blipFill>
            <p:spPr bwMode="auto">
              <a:xfrm>
                <a:off x="5459896" y="1411584"/>
                <a:ext cx="719696" cy="1341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0" name="Rounded Rectangle 8"/>
              <p:cNvSpPr/>
              <p:nvPr/>
            </p:nvSpPr>
            <p:spPr>
              <a:xfrm>
                <a:off x="5610225" y="1430680"/>
                <a:ext cx="409574" cy="423519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627875" y="1902498"/>
              <a:ext cx="2271416" cy="592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200" b="1" dirty="0" smtClean="0">
                  <a:latin typeface="Candara" panose="020E0502030303020204" pitchFamily="34" charset="0"/>
                </a:rPr>
                <a:t>Mobile SMARTS </a:t>
              </a:r>
              <a:endParaRPr lang="ru-RU" sz="120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200" dirty="0" smtClean="0">
                  <a:latin typeface="Candara" panose="020E0502030303020204" pitchFamily="34" charset="0"/>
                </a:rPr>
                <a:t>для ТСД</a:t>
              </a:r>
              <a:endParaRPr lang="ru-RU" sz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79" name="Group 68"/>
          <p:cNvGrpSpPr/>
          <p:nvPr/>
        </p:nvGrpSpPr>
        <p:grpSpPr>
          <a:xfrm>
            <a:off x="894546" y="3351409"/>
            <a:ext cx="1955985" cy="1593060"/>
            <a:chOff x="202831" y="3074596"/>
            <a:chExt cx="2512312" cy="2046162"/>
          </a:xfrm>
        </p:grpSpPr>
        <p:grpSp>
          <p:nvGrpSpPr>
            <p:cNvPr id="343" name="Group 20"/>
            <p:cNvGrpSpPr/>
            <p:nvPr/>
          </p:nvGrpSpPr>
          <p:grpSpPr>
            <a:xfrm>
              <a:off x="666351" y="3074596"/>
              <a:ext cx="1577657" cy="1584044"/>
              <a:chOff x="321941" y="3311806"/>
              <a:chExt cx="2724150" cy="2781300"/>
            </a:xfrm>
          </p:grpSpPr>
          <p:pic>
            <p:nvPicPr>
              <p:cNvPr id="34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321941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6" name="Rounded Rectangle 36"/>
              <p:cNvSpPr/>
              <p:nvPr/>
            </p:nvSpPr>
            <p:spPr>
              <a:xfrm>
                <a:off x="649918" y="3707915"/>
                <a:ext cx="1958342" cy="167942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4" name="TextBox 343"/>
            <p:cNvSpPr txBox="1"/>
            <p:nvPr/>
          </p:nvSpPr>
          <p:spPr>
            <a:xfrm>
              <a:off x="202831" y="4527785"/>
              <a:ext cx="2512312" cy="592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200" dirty="0"/>
                <a:t>клиент </a:t>
              </a:r>
              <a:r>
                <a:rPr lang="en-US" sz="1200" b="1" dirty="0"/>
                <a:t>Mobile SMARTS </a:t>
              </a:r>
              <a:endParaRPr lang="ru-RU" sz="1200" b="1" dirty="0"/>
            </a:p>
            <a:p>
              <a:r>
                <a:rPr lang="ru-RU" sz="1200" dirty="0"/>
                <a:t>для киоска (прайс-</a:t>
              </a:r>
              <a:r>
                <a:rPr lang="ru-RU" sz="1200" dirty="0" err="1"/>
                <a:t>чекера</a:t>
              </a:r>
              <a:r>
                <a:rPr lang="ru-RU" sz="1200" dirty="0"/>
                <a:t>)</a:t>
              </a:r>
            </a:p>
          </p:txBody>
        </p:sp>
      </p:grpSp>
      <p:cxnSp>
        <p:nvCxnSpPr>
          <p:cNvPr id="280" name="Elbow Connector 23"/>
          <p:cNvCxnSpPr>
            <a:stCxn id="349" idx="3"/>
          </p:cNvCxnSpPr>
          <p:nvPr/>
        </p:nvCxnSpPr>
        <p:spPr>
          <a:xfrm>
            <a:off x="2076447" y="522080"/>
            <a:ext cx="2268629" cy="1739200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43"/>
          <p:cNvCxnSpPr>
            <a:stCxn id="345" idx="3"/>
            <a:endCxn id="356" idx="1"/>
          </p:cNvCxnSpPr>
          <p:nvPr/>
        </p:nvCxnSpPr>
        <p:spPr>
          <a:xfrm flipV="1">
            <a:off x="2483725" y="2941509"/>
            <a:ext cx="1845701" cy="1026536"/>
          </a:xfrm>
          <a:prstGeom prst="bentConnector3">
            <a:avLst>
              <a:gd name="adj1" fmla="val 57047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Elbow Connector 53"/>
          <p:cNvCxnSpPr>
            <a:stCxn id="341" idx="3"/>
            <a:endCxn id="289" idx="1"/>
          </p:cNvCxnSpPr>
          <p:nvPr/>
        </p:nvCxnSpPr>
        <p:spPr>
          <a:xfrm flipV="1">
            <a:off x="3135225" y="3172451"/>
            <a:ext cx="1190782" cy="2494942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65"/>
          <p:cNvGrpSpPr/>
          <p:nvPr/>
        </p:nvGrpSpPr>
        <p:grpSpPr>
          <a:xfrm>
            <a:off x="1392576" y="5135898"/>
            <a:ext cx="2398502" cy="1628319"/>
            <a:chOff x="196629" y="5714978"/>
            <a:chExt cx="3080692" cy="2091451"/>
          </a:xfrm>
        </p:grpSpPr>
        <p:pic>
          <p:nvPicPr>
            <p:cNvPr id="341" name="Picture 22" descr="http://www.usinenouvelle.com/industry/img/oem-products-fixed-mount-area-imager-bar-code-reader-gryphon-gfe-d-000222751-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97" y="5714978"/>
              <a:ext cx="1365330" cy="1365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2" name="TextBox 341"/>
            <p:cNvSpPr txBox="1"/>
            <p:nvPr/>
          </p:nvSpPr>
          <p:spPr>
            <a:xfrm>
              <a:off x="196629" y="6996741"/>
              <a:ext cx="3080692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индустриальных ПК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pic>
        <p:nvPicPr>
          <p:cNvPr id="286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17312" r="20561" b="20689"/>
          <a:stretch/>
        </p:blipFill>
        <p:spPr bwMode="auto">
          <a:xfrm flipH="1">
            <a:off x="565959" y="5207506"/>
            <a:ext cx="437531" cy="4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TextBox 286"/>
          <p:cNvSpPr txBox="1"/>
          <p:nvPr/>
        </p:nvSpPr>
        <p:spPr>
          <a:xfrm>
            <a:off x="3900831" y="3401612"/>
            <a:ext cx="2503081" cy="3969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1050" dirty="0"/>
              <a:t>сервер </a:t>
            </a:r>
            <a:r>
              <a:rPr lang="en-US" sz="1050" b="1" dirty="0"/>
              <a:t>Mobile SMARTS </a:t>
            </a:r>
            <a:endParaRPr lang="ru-RU" sz="1050" b="1" dirty="0"/>
          </a:p>
        </p:txBody>
      </p:sp>
      <p:pic>
        <p:nvPicPr>
          <p:cNvPr id="288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17312" r="20561" b="20689"/>
          <a:stretch/>
        </p:blipFill>
        <p:spPr bwMode="auto">
          <a:xfrm flipH="1">
            <a:off x="581394" y="5667393"/>
            <a:ext cx="437531" cy="4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61"/>
          <p:cNvSpPr/>
          <p:nvPr/>
        </p:nvSpPr>
        <p:spPr>
          <a:xfrm>
            <a:off x="4326007" y="3089422"/>
            <a:ext cx="106939" cy="166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290" name="Elbow Connector 82"/>
          <p:cNvCxnSpPr/>
          <p:nvPr/>
        </p:nvCxnSpPr>
        <p:spPr>
          <a:xfrm>
            <a:off x="1108305" y="5539188"/>
            <a:ext cx="836637" cy="1025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Elbow Connector 84"/>
          <p:cNvCxnSpPr/>
          <p:nvPr/>
        </p:nvCxnSpPr>
        <p:spPr>
          <a:xfrm flipV="1">
            <a:off x="1108305" y="5818167"/>
            <a:ext cx="836637" cy="773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273342" y="6141421"/>
            <a:ext cx="1063298" cy="3969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сканеры</a:t>
            </a:r>
            <a:endParaRPr lang="ru-RU" sz="1050" dirty="0">
              <a:latin typeface="Candara" panose="020E0502030303020204" pitchFamily="34" charset="0"/>
            </a:endParaRPr>
          </a:p>
        </p:txBody>
      </p:sp>
      <p:pic>
        <p:nvPicPr>
          <p:cNvPr id="293" name="Picture 30" descr="http://skp.samsungcsportal.com/upload/erms_image/namo/2011/01/05/FAQ_laser-printer_how-do-i-load-paper-into-ml-2010r-printer_03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 detail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2464" r="20679"/>
          <a:stretch/>
        </p:blipFill>
        <p:spPr bwMode="auto">
          <a:xfrm>
            <a:off x="4280817" y="4850667"/>
            <a:ext cx="1582285" cy="12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Elbow Connector 88"/>
          <p:cNvCxnSpPr/>
          <p:nvPr/>
        </p:nvCxnSpPr>
        <p:spPr>
          <a:xfrm rot="5400000">
            <a:off x="4519597" y="4183196"/>
            <a:ext cx="988529" cy="75048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5363980" y="6175500"/>
            <a:ext cx="1192199" cy="3969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принтер</a:t>
            </a:r>
            <a:r>
              <a:rPr lang="ru-RU" sz="1050" dirty="0">
                <a:latin typeface="Candara" panose="020E0502030303020204" pitchFamily="34" charset="0"/>
              </a:rPr>
              <a:t>ы</a:t>
            </a:r>
          </a:p>
        </p:txBody>
      </p:sp>
      <p:grpSp>
        <p:nvGrpSpPr>
          <p:cNvPr id="296" name="Group 87"/>
          <p:cNvGrpSpPr/>
          <p:nvPr/>
        </p:nvGrpSpPr>
        <p:grpSpPr>
          <a:xfrm>
            <a:off x="6147796" y="4954104"/>
            <a:ext cx="1080963" cy="891002"/>
            <a:chOff x="7302684" y="5234742"/>
            <a:chExt cx="1388414" cy="1144423"/>
          </a:xfrm>
        </p:grpSpPr>
        <p:pic>
          <p:nvPicPr>
            <p:cNvPr id="337" name="Picture 32" descr="http://www.labelpower.com.au/fileadmin/user_upload/tx_onqcatalogue/product/swift-203usb-thermal-transfer-label-printer_1135_fullimg.jpg"/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Photocopy trans="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684" y="5234742"/>
              <a:ext cx="1224917" cy="114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" name="Freeform 74"/>
            <p:cNvSpPr/>
            <p:nvPr/>
          </p:nvSpPr>
          <p:spPr>
            <a:xfrm>
              <a:off x="7737475" y="5432425"/>
              <a:ext cx="739775" cy="828675"/>
            </a:xfrm>
            <a:custGeom>
              <a:avLst/>
              <a:gdLst>
                <a:gd name="connsiteX0" fmla="*/ 593725 w 739775"/>
                <a:gd name="connsiteY0" fmla="*/ 0 h 828675"/>
                <a:gd name="connsiteX1" fmla="*/ 704850 w 739775"/>
                <a:gd name="connsiteY1" fmla="*/ 31750 h 828675"/>
                <a:gd name="connsiteX2" fmla="*/ 717550 w 739775"/>
                <a:gd name="connsiteY2" fmla="*/ 57150 h 828675"/>
                <a:gd name="connsiteX3" fmla="*/ 714375 w 739775"/>
                <a:gd name="connsiteY3" fmla="*/ 139700 h 828675"/>
                <a:gd name="connsiteX4" fmla="*/ 733425 w 739775"/>
                <a:gd name="connsiteY4" fmla="*/ 152400 h 828675"/>
                <a:gd name="connsiteX5" fmla="*/ 730250 w 739775"/>
                <a:gd name="connsiteY5" fmla="*/ 203200 h 828675"/>
                <a:gd name="connsiteX6" fmla="*/ 739775 w 739775"/>
                <a:gd name="connsiteY6" fmla="*/ 215900 h 828675"/>
                <a:gd name="connsiteX7" fmla="*/ 739775 w 739775"/>
                <a:gd name="connsiteY7" fmla="*/ 215900 h 828675"/>
                <a:gd name="connsiteX8" fmla="*/ 739775 w 739775"/>
                <a:gd name="connsiteY8" fmla="*/ 247650 h 828675"/>
                <a:gd name="connsiteX9" fmla="*/ 723900 w 739775"/>
                <a:gd name="connsiteY9" fmla="*/ 263525 h 828675"/>
                <a:gd name="connsiteX10" fmla="*/ 714375 w 739775"/>
                <a:gd name="connsiteY10" fmla="*/ 282575 h 828675"/>
                <a:gd name="connsiteX11" fmla="*/ 704850 w 739775"/>
                <a:gd name="connsiteY11" fmla="*/ 358775 h 828675"/>
                <a:gd name="connsiteX12" fmla="*/ 676275 w 739775"/>
                <a:gd name="connsiteY12" fmla="*/ 387350 h 828675"/>
                <a:gd name="connsiteX13" fmla="*/ 676275 w 739775"/>
                <a:gd name="connsiteY13" fmla="*/ 469900 h 828675"/>
                <a:gd name="connsiteX14" fmla="*/ 250825 w 739775"/>
                <a:gd name="connsiteY14" fmla="*/ 828675 h 828675"/>
                <a:gd name="connsiteX15" fmla="*/ 215900 w 739775"/>
                <a:gd name="connsiteY15" fmla="*/ 825500 h 828675"/>
                <a:gd name="connsiteX16" fmla="*/ 0 w 739775"/>
                <a:gd name="connsiteY16" fmla="*/ 7461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9775" h="828675">
                  <a:moveTo>
                    <a:pt x="593725" y="0"/>
                  </a:moveTo>
                  <a:lnTo>
                    <a:pt x="704850" y="31750"/>
                  </a:lnTo>
                  <a:lnTo>
                    <a:pt x="717550" y="57150"/>
                  </a:lnTo>
                  <a:lnTo>
                    <a:pt x="714375" y="139700"/>
                  </a:lnTo>
                  <a:lnTo>
                    <a:pt x="733425" y="152400"/>
                  </a:lnTo>
                  <a:lnTo>
                    <a:pt x="730250" y="203200"/>
                  </a:lnTo>
                  <a:lnTo>
                    <a:pt x="739775" y="215900"/>
                  </a:lnTo>
                  <a:lnTo>
                    <a:pt x="739775" y="215900"/>
                  </a:lnTo>
                  <a:lnTo>
                    <a:pt x="739775" y="247650"/>
                  </a:lnTo>
                  <a:lnTo>
                    <a:pt x="723900" y="263525"/>
                  </a:lnTo>
                  <a:lnTo>
                    <a:pt x="714375" y="282575"/>
                  </a:lnTo>
                  <a:lnTo>
                    <a:pt x="704850" y="358775"/>
                  </a:lnTo>
                  <a:lnTo>
                    <a:pt x="676275" y="387350"/>
                  </a:lnTo>
                  <a:lnTo>
                    <a:pt x="676275" y="469900"/>
                  </a:lnTo>
                  <a:lnTo>
                    <a:pt x="250825" y="828675"/>
                  </a:lnTo>
                  <a:lnTo>
                    <a:pt x="215900" y="825500"/>
                  </a:lnTo>
                  <a:lnTo>
                    <a:pt x="0" y="7461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339" name="Arc 77"/>
            <p:cNvSpPr/>
            <p:nvPr/>
          </p:nvSpPr>
          <p:spPr>
            <a:xfrm>
              <a:off x="7387150" y="5267326"/>
              <a:ext cx="1303948" cy="771524"/>
            </a:xfrm>
            <a:prstGeom prst="arc">
              <a:avLst>
                <a:gd name="adj1" fmla="val 11188391"/>
                <a:gd name="adj2" fmla="val 150356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schemeClr val="lt1"/>
                </a:solidFill>
              </a:endParaRPr>
            </a:p>
          </p:txBody>
        </p:sp>
        <p:sp>
          <p:nvSpPr>
            <p:cNvPr id="340" name="Freeform 78"/>
            <p:cNvSpPr/>
            <p:nvPr/>
          </p:nvSpPr>
          <p:spPr>
            <a:xfrm>
              <a:off x="7816850" y="5286375"/>
              <a:ext cx="517525" cy="146050"/>
            </a:xfrm>
            <a:custGeom>
              <a:avLst/>
              <a:gdLst>
                <a:gd name="connsiteX0" fmla="*/ 0 w 517525"/>
                <a:gd name="connsiteY0" fmla="*/ 0 h 146050"/>
                <a:gd name="connsiteX1" fmla="*/ 517525 w 517525"/>
                <a:gd name="connsiteY1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525" h="146050">
                  <a:moveTo>
                    <a:pt x="0" y="0"/>
                  </a:moveTo>
                  <a:lnTo>
                    <a:pt x="517525" y="1460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cxnSp>
        <p:nvCxnSpPr>
          <p:cNvPr id="297" name="Elbow Connector 106"/>
          <p:cNvCxnSpPr/>
          <p:nvPr/>
        </p:nvCxnSpPr>
        <p:spPr>
          <a:xfrm rot="16200000" flipH="1">
            <a:off x="5506398" y="3780596"/>
            <a:ext cx="1124216" cy="1015926"/>
          </a:xfrm>
          <a:prstGeom prst="bentConnector3">
            <a:avLst>
              <a:gd name="adj1" fmla="val 67088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Picture 48" descr="http://icons.iconarchive.com/icons/visualpharm/icons8-metro-style/256/Ethernet-Ethernet-on-ic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88" y="3426929"/>
            <a:ext cx="360743" cy="3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48" descr="http://icons.iconarchive.com/icons/visualpharm/icons8-metro-style/256/Ethernet-Ethernet-on-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62" y="4009159"/>
            <a:ext cx="360743" cy="3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40" descr="http://shmector.com/_ph/2/34326540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48" y="3962280"/>
            <a:ext cx="451820" cy="4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40" descr="http://shmector.com/_ph/2/34326540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37" y="2934893"/>
            <a:ext cx="451820" cy="4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7-Point Star 26"/>
          <p:cNvSpPr/>
          <p:nvPr/>
        </p:nvSpPr>
        <p:spPr>
          <a:xfrm>
            <a:off x="2042115" y="4309794"/>
            <a:ext cx="125618" cy="111237"/>
          </a:xfrm>
          <a:prstGeom prst="star7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16" name="Скругленный прямоугольник 315"/>
          <p:cNvSpPr/>
          <p:nvPr/>
        </p:nvSpPr>
        <p:spPr>
          <a:xfrm>
            <a:off x="710504" y="1630011"/>
            <a:ext cx="2143531" cy="1602869"/>
          </a:xfrm>
          <a:prstGeom prst="roundRect">
            <a:avLst>
              <a:gd name="adj" fmla="val 6797"/>
            </a:avLst>
          </a:prstGeom>
          <a:solidFill>
            <a:srgbClr val="FB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18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1527060" y="1680229"/>
            <a:ext cx="549843" cy="10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TextBox 318"/>
          <p:cNvSpPr txBox="1"/>
          <p:nvPr/>
        </p:nvSpPr>
        <p:spPr>
          <a:xfrm>
            <a:off x="607874" y="2726862"/>
            <a:ext cx="2386341" cy="63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клиент </a:t>
            </a:r>
            <a:r>
              <a:rPr lang="en-US" sz="1050" b="1" dirty="0" smtClean="0">
                <a:latin typeface="Candara" panose="020E0502030303020204" pitchFamily="34" charset="0"/>
              </a:rPr>
              <a:t>Mobile SMARTS </a:t>
            </a:r>
            <a:endParaRPr lang="ru-RU" sz="1050" b="1" dirty="0" smtClean="0">
              <a:latin typeface="Candara" panose="020E0502030303020204" pitchFamily="34" charset="0"/>
            </a:endParaRPr>
          </a:p>
          <a:p>
            <a:pPr algn="ctr"/>
            <a:r>
              <a:rPr lang="ru-RU" sz="1050" dirty="0" smtClean="0">
                <a:latin typeface="Candara" panose="020E0502030303020204" pitchFamily="34" charset="0"/>
              </a:rPr>
              <a:t>для </a:t>
            </a:r>
            <a:r>
              <a:rPr lang="en-US" sz="1050" dirty="0" smtClean="0">
                <a:latin typeface="Candara" panose="020E0502030303020204" pitchFamily="34" charset="0"/>
              </a:rPr>
              <a:t>Android</a:t>
            </a:r>
            <a:endParaRPr lang="ru-RU" sz="1050" dirty="0">
              <a:latin typeface="Candara" panose="020E0502030303020204" pitchFamily="34" charset="0"/>
            </a:endParaRPr>
          </a:p>
        </p:txBody>
      </p:sp>
      <p:cxnSp>
        <p:nvCxnSpPr>
          <p:cNvPr id="326" name="Elbow Connector 23"/>
          <p:cNvCxnSpPr>
            <a:stCxn id="318" idx="3"/>
          </p:cNvCxnSpPr>
          <p:nvPr/>
        </p:nvCxnSpPr>
        <p:spPr>
          <a:xfrm>
            <a:off x="2076903" y="2204617"/>
            <a:ext cx="2254274" cy="309713"/>
          </a:xfrm>
          <a:prstGeom prst="bentConnector3">
            <a:avLst>
              <a:gd name="adj1" fmla="val 29949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событий сервера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634738"/>
              </p:ext>
            </p:extLst>
          </p:nvPr>
        </p:nvGraphicFramePr>
        <p:xfrm>
          <a:off x="808888" y="1831823"/>
          <a:ext cx="10480434" cy="4712822"/>
        </p:xfrm>
        <a:graphic>
          <a:graphicData uri="http://schemas.openxmlformats.org/drawingml/2006/table">
            <a:tbl>
              <a:tblPr/>
              <a:tblGrid>
                <a:gridCol w="3399697"/>
                <a:gridCol w="7080737"/>
              </a:tblGrid>
              <a:tr h="5799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Название</a:t>
                      </a:r>
                    </a:p>
                  </a:txBody>
                  <a:tcPr marL="7473" marR="7473" marT="7473" marB="7473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Описание</a:t>
                      </a:r>
                    </a:p>
                  </a:txBody>
                  <a:tcPr marL="7473" marR="7473" marT="7473" marB="7473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8713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2"/>
                        </a:rPr>
                        <a:t>ДокументДобавлен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Событие о добавлении документа </a:t>
                      </a:r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на сервер</a:t>
                      </a:r>
                      <a:r>
                        <a:rPr lang="ru-RU" sz="1200">
                          <a:effectLst/>
                        </a:rPr>
                        <a:t>. Вызов происходит, когда </a:t>
                      </a:r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на сервер</a:t>
                      </a:r>
                      <a:r>
                        <a:rPr lang="ru-RU" sz="1200">
                          <a:effectLst/>
                        </a:rPr>
                        <a:t> добавляется документ из учетной системы.</a:t>
                      </a: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270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4"/>
                        </a:rPr>
                        <a:t>ДокументЗавершен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 завершении обработки документа. Вызов происходит, когда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на сервер</a:t>
                      </a:r>
                      <a:r>
                        <a:rPr lang="ru-RU" sz="1200" dirty="0">
                          <a:effectLst/>
                        </a:rPr>
                        <a:t> приходит завершенный документ с терминала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13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5"/>
                        </a:rPr>
                        <a:t>ДокументИзменен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об изменении документа. Вызывается, когда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на сервере</a:t>
                      </a:r>
                      <a:r>
                        <a:rPr lang="ru-RU" sz="1200" dirty="0">
                          <a:effectLst/>
                        </a:rPr>
                        <a:t> происходит изменение документа.</a:t>
                      </a: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16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6"/>
                        </a:rPr>
                        <a:t>ДокументПолученНаОбработку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 том, что документ захвачен на обработку. Вызывается, когда документ захвачен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с сервера</a:t>
                      </a:r>
                      <a:r>
                        <a:rPr lang="ru-RU" sz="1200" dirty="0">
                          <a:effectLst/>
                        </a:rPr>
                        <a:t> на терминал для обработки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85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7"/>
                        </a:rPr>
                        <a:t>ДокументУдален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об удалении документа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с сервера</a:t>
                      </a:r>
                      <a:r>
                        <a:rPr lang="ru-RU" sz="1200" dirty="0">
                          <a:effectLst/>
                        </a:rPr>
                        <a:t>. Вызывается, когда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с сервера</a:t>
                      </a:r>
                      <a:r>
                        <a:rPr lang="ru-RU" sz="1200" dirty="0">
                          <a:effectLst/>
                        </a:rPr>
                        <a:t> был удален документ.</a:t>
                      </a: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454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8"/>
                        </a:rPr>
                        <a:t>ПолучитьДокумент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 запросе получения документа по коду (код, штрихкод)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с сервера</a:t>
                      </a:r>
                      <a:r>
                        <a:rPr lang="ru-RU" sz="1200" dirty="0">
                          <a:effectLst/>
                        </a:rPr>
                        <a:t>. Вызывается, когда в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9"/>
                        </a:rPr>
                        <a:t>типах документов</a:t>
                      </a:r>
                      <a:r>
                        <a:rPr lang="ru-RU" sz="1200" dirty="0">
                          <a:effectLst/>
                        </a:rPr>
                        <a:t> «Выбирать по </a:t>
                      </a:r>
                      <a:r>
                        <a:rPr lang="ru-RU" sz="1200" dirty="0" err="1">
                          <a:effectLst/>
                        </a:rPr>
                        <a:t>штрихкоду</a:t>
                      </a:r>
                      <a:r>
                        <a:rPr lang="ru-RU" sz="1200" dirty="0">
                          <a:effectLst/>
                        </a:rPr>
                        <a:t> с сервера» проставлено «Да» и документ не найден на терминале и среди доступных к захвату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3"/>
                        </a:rPr>
                        <a:t>на сервере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10"/>
                        </a:rPr>
                        <a:t>ПолучитьСписокДокументов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 запросе получения списка документов. Вызывается при заходе в список документов на терминале, если в </a:t>
                      </a:r>
                      <a:r>
                        <a:rPr lang="ru-RU" sz="1200" u="none" strike="noStrike" dirty="0">
                          <a:solidFill>
                            <a:srgbClr val="0083B0"/>
                          </a:solidFill>
                          <a:effectLst/>
                          <a:hlinkClick r:id="rId9"/>
                        </a:rPr>
                        <a:t>типах документов</a:t>
                      </a:r>
                      <a:r>
                        <a:rPr lang="ru-RU" sz="1200" dirty="0">
                          <a:effectLst/>
                        </a:rPr>
                        <a:t> «Показывать в списке документы на сервере» проставлено «Да</a:t>
                      </a:r>
                      <a:r>
                        <a:rPr lang="ru-RU" sz="1200" dirty="0" smtClean="0">
                          <a:effectLst/>
                        </a:rPr>
                        <a:t>».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16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11"/>
                        </a:rPr>
                        <a:t>ТоварНеНайден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 том, что продукт был запрошен терминалом по коду (штрихкод, артикул, код) с сервера и не был найден в серверном справочнике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13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12"/>
                        </a:rPr>
                        <a:t>ТоварыНеНайдены</a:t>
                      </a:r>
                      <a:r>
                        <a:rPr lang="ru-RU" sz="1200">
                          <a:effectLst/>
                        </a:rPr>
                        <a:t>   </a:t>
                      </a: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Обработчик события вызывается при запросе с терминала группы товаров с конкретными упаковками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270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13"/>
                        </a:rPr>
                        <a:t>ПолучитьСписокНоменклатуры</a:t>
                      </a: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Событие о запросе получения списка номенклатуры. Обработчик события вызывается при отображении на терминале справочника номенклатуры с сервера, позволяет организовать вывод иерархического справочника номенклатуры из учетной системы.</a:t>
                      </a: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24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14"/>
                        </a:rPr>
                        <a:t>НайтиНоменклатуруПоЧастиНаименования</a:t>
                      </a: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Обработчик события вызывается, когда пользователь на терминале вводит в окне выбора номенклатуры из списка текст для поиска позиций номенклатуры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408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083B0"/>
                          </a:solidFill>
                          <a:effectLst/>
                          <a:hlinkClick r:id="rId15"/>
                        </a:rPr>
                        <a:t>ОбработатьЗапрос</a:t>
                      </a: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endParaRPr lang="ru-RU" sz="120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Обработчик события вызывается при выполнении запроса к серверной таблице, имеющейся в конфигурации </a:t>
                      </a:r>
                      <a:r>
                        <a:rPr lang="ru-RU" sz="1200" dirty="0" err="1">
                          <a:effectLst/>
                        </a:rPr>
                        <a:t>Mobile</a:t>
                      </a:r>
                      <a:r>
                        <a:rPr lang="ru-RU" sz="1200" dirty="0">
                          <a:effectLst/>
                        </a:rPr>
                        <a:t> SMARTS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7473" marR="7473" marT="7473" marB="7473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Коннекторы к внешним системам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501305"/>
              </p:ext>
            </p:extLst>
          </p:nvPr>
        </p:nvGraphicFramePr>
        <p:xfrm>
          <a:off x="657223" y="1812292"/>
          <a:ext cx="10561761" cy="4649436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3772057"/>
                <a:gridCol w="6789704"/>
              </a:tblGrid>
              <a:tr h="930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Название</a:t>
                      </a:r>
                    </a:p>
                  </a:txBody>
                  <a:tcPr marL="10144" marR="10144" marT="10144" marB="10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Описание</a:t>
                      </a:r>
                    </a:p>
                  </a:txBody>
                  <a:tcPr marL="10144" marR="10144" marT="10144" marB="10144" anchor="ctr"/>
                </a:tc>
              </a:tr>
              <a:tr h="424904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1С Предприятие версия 7.7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производить вызов функции из глобального модуля по имени, и возвращать результат её выполнения.</a:t>
                      </a:r>
                    </a:p>
                  </a:txBody>
                  <a:tcPr marL="10144" marR="10144" marT="10144" marB="10144"/>
                </a:tc>
              </a:tr>
              <a:tr h="424904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1С Предприятие версия 8.1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производить вызов функции из глобального модуля по имени, и возвращать результат её выполнения.</a:t>
                      </a:r>
                    </a:p>
                  </a:txBody>
                  <a:tcPr marL="10144" marR="10144" marT="10144" marB="10144"/>
                </a:tc>
              </a:tr>
              <a:tr h="49184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1С Предприятие версия 8.1 (Wi-Fi) драйвер ТСД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производить вызов функции из обработки в конфигурации 1С по имени обработки и имени функции, и возвращать результат её выполнения.</a:t>
                      </a:r>
                    </a:p>
                  </a:txBody>
                  <a:tcPr marL="10144" marR="10144" marT="10144" marB="10144"/>
                </a:tc>
              </a:tr>
              <a:tr h="424904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1С Предприятие версия 8.2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производить вызов функции из глобального модуля по имени, и возвращать результат её выполнения.</a:t>
                      </a:r>
                    </a:p>
                  </a:txBody>
                  <a:tcPr marL="10144" marR="10144" marT="10144" marB="10144"/>
                </a:tc>
              </a:tr>
              <a:tr h="49184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1С Предприятие версия 8.2 (Wi-Fi) драйвер ТСД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производить вызов функции из обработки в конфигурации 1С по имени обработки и имени функции, и возвращать результат её выполнения.</a:t>
                      </a:r>
                    </a:p>
                  </a:txBody>
                  <a:tcPr marL="10144" marR="10144" marT="10144" marB="10144"/>
                </a:tc>
              </a:tr>
              <a:tr h="424904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</a:rPr>
                        <a:t>MS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SQL Server</a:t>
                      </a:r>
                      <a:endParaRPr lang="en-US" sz="1400" dirty="0">
                        <a:effectLst/>
                      </a:endParaRP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выполнять SQL-запросы к базе данных, а также вызывать хранимые процедуры, возвращает результаты запросов, хранимых процедур.</a:t>
                      </a:r>
                    </a:p>
                  </a:txBody>
                  <a:tcPr marL="10144" marR="10144" marT="10144" marB="10144"/>
                </a:tc>
              </a:tr>
              <a:tr h="491847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Axapta5Connector (Axapta 2009)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вызывать методы классов Axapta и возвращать результат выполнения.</a:t>
                      </a:r>
                    </a:p>
                  </a:txBody>
                  <a:tcPr marL="10144" marR="10144" marT="10144" marB="10144"/>
                </a:tc>
              </a:tr>
              <a:tr h="491847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Microsoft Axapta (Axapta 3.0)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Позволяет вызывать методы классов Axapta и возвращать результат выполнения.</a:t>
                      </a:r>
                    </a:p>
                  </a:txBody>
                  <a:tcPr marL="10144" marR="10144" marT="10144" marB="10144"/>
                </a:tc>
              </a:tr>
              <a:tr h="558789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ExcelCsvConnector (</a:t>
                      </a:r>
                      <a:r>
                        <a:rPr lang="ru-RU" sz="1400">
                          <a:effectLst/>
                        </a:rPr>
                        <a:t>для файлов </a:t>
                      </a:r>
                      <a:r>
                        <a:rPr lang="en-US" sz="1400">
                          <a:effectLst/>
                        </a:rPr>
                        <a:t>Excel/Csv)</a:t>
                      </a:r>
                    </a:p>
                  </a:txBody>
                  <a:tcPr marL="10144" marR="10144" marT="10144" marB="10144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Позволяет выполнять загрузку на сервер </a:t>
                      </a:r>
                      <a:r>
                        <a:rPr lang="ru-RU" sz="1400" dirty="0" err="1">
                          <a:effectLst/>
                        </a:rPr>
                        <a:t>Mobile</a:t>
                      </a:r>
                      <a:r>
                        <a:rPr lang="ru-RU" sz="1400" dirty="0">
                          <a:effectLst/>
                        </a:rPr>
                        <a:t> SMARTS справочников номенклатуры, ячеек, паллет и документов из форматов </a:t>
                      </a:r>
                      <a:r>
                        <a:rPr lang="ru-RU" sz="1400" dirty="0" err="1">
                          <a:effectLst/>
                        </a:rPr>
                        <a:t>Excel</a:t>
                      </a:r>
                      <a:r>
                        <a:rPr lang="ru-RU" sz="1400" dirty="0">
                          <a:effectLst/>
                        </a:rPr>
                        <a:t> или CSV, а также выполняет преобразование завершенных на терминале документов в формат </a:t>
                      </a:r>
                      <a:r>
                        <a:rPr lang="ru-RU" sz="1400" dirty="0" err="1">
                          <a:effectLst/>
                        </a:rPr>
                        <a:t>Excel</a:t>
                      </a:r>
                      <a:r>
                        <a:rPr lang="ru-RU" sz="1400" dirty="0">
                          <a:effectLst/>
                        </a:rPr>
                        <a:t> или CSV.</a:t>
                      </a:r>
                    </a:p>
                  </a:txBody>
                  <a:tcPr marL="10144" marR="10144" marT="10144" marB="1014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9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входит в платформу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Клиенты для ПК / </a:t>
            </a:r>
            <a:r>
              <a:rPr lang="en-US" dirty="0" smtClean="0"/>
              <a:t>Windows CE / Windows Mobile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Компоненты доступа из </a:t>
            </a:r>
            <a:r>
              <a:rPr lang="en-US" dirty="0" smtClean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</a:t>
            </a:r>
            <a:r>
              <a:rPr lang="ru-RU" dirty="0" smtClean="0"/>
              <a:t>конвертации для </a:t>
            </a:r>
            <a:r>
              <a:rPr lang="en-US" dirty="0" smtClean="0"/>
              <a:t>TXT/CSV/Excel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0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разработать свой коннектор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127078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Cleverence.DataCollection.dll</a:t>
            </a:r>
          </a:p>
          <a:p>
            <a:pPr>
              <a:lnSpc>
                <a:spcPct val="70000"/>
              </a:lnSpc>
            </a:pPr>
            <a:r>
              <a:rPr lang="en-US" dirty="0"/>
              <a:t>Cleverence.Connetivity.dll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Cleverence.MobileSMARTS.dll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4061" y="3505073"/>
            <a:ext cx="10105293" cy="28238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Cleverence.Connectivity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Cleverence.Warehouse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696969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 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MyConnector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IConnector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…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разработки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есть инструменты программирования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3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разработки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676656" y="2557996"/>
            <a:ext cx="10753725" cy="32198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Редактирование метаданных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Программирование алгоритмов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Визуальное оформление экранов</a:t>
            </a:r>
            <a:endParaRPr lang="ru-RU" sz="3200" dirty="0"/>
          </a:p>
        </p:txBody>
      </p:sp>
      <p:grpSp>
        <p:nvGrpSpPr>
          <p:cNvPr id="22" name="Group 19"/>
          <p:cNvGrpSpPr/>
          <p:nvPr/>
        </p:nvGrpSpPr>
        <p:grpSpPr>
          <a:xfrm>
            <a:off x="8406463" y="2132048"/>
            <a:ext cx="2223599" cy="2445961"/>
            <a:chOff x="1771233" y="1440400"/>
            <a:chExt cx="2690555" cy="2690556"/>
          </a:xfrm>
        </p:grpSpPr>
        <p:pic>
          <p:nvPicPr>
            <p:cNvPr id="23" name="Picture 2" descr="http://t2.gstatic.com/images?q=tbn:ANd9GcTMQgkblON9buPJdnRoHo2vybR9jvlh2lyV-_33vsbzC4JqVoK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233" y="1440400"/>
              <a:ext cx="2690555" cy="269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8"/>
            <p:cNvGrpSpPr/>
            <p:nvPr/>
          </p:nvGrpSpPr>
          <p:grpSpPr>
            <a:xfrm>
              <a:off x="2366654" y="2002214"/>
              <a:ext cx="1318661" cy="1093888"/>
              <a:chOff x="2370193" y="1960084"/>
              <a:chExt cx="1437011" cy="1192065"/>
            </a:xfrm>
          </p:grpSpPr>
          <p:pic>
            <p:nvPicPr>
              <p:cNvPr id="25" name="Picture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6044739">
                <a:off x="2508526" y="1880577"/>
                <a:ext cx="1160347" cy="1319361"/>
              </a:xfrm>
              <a:prstGeom prst="rect">
                <a:avLst/>
              </a:prstGeom>
            </p:spPr>
          </p:pic>
          <p:pic>
            <p:nvPicPr>
              <p:cNvPr id="26" name="Picture 1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026" l="0" r="100000">
                            <a14:foregroundMark x1="8187" y1="10526" x2="8187" y2="1052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70193" y="2172300"/>
                <a:ext cx="1437011" cy="979849"/>
              </a:xfrm>
              <a:prstGeom prst="rect">
                <a:avLst/>
              </a:prstGeom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8679731" y="4826213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ru-RU" sz="1200" dirty="0"/>
              <a:t>средства разработки </a:t>
            </a:r>
          </a:p>
          <a:p>
            <a:r>
              <a:rPr lang="ru-RU" sz="1200" dirty="0"/>
              <a:t>и администрирования</a:t>
            </a:r>
          </a:p>
          <a:p>
            <a:r>
              <a:rPr lang="en-US" sz="1200" b="1" dirty="0"/>
              <a:t>Mobile SMARTS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7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Метаданные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Структура таблиц</a:t>
            </a:r>
          </a:p>
          <a:p>
            <a:r>
              <a:rPr lang="ru-RU" dirty="0" smtClean="0"/>
              <a:t>Структура документов</a:t>
            </a:r>
          </a:p>
          <a:p>
            <a:r>
              <a:rPr lang="ru-RU" dirty="0" smtClean="0"/>
              <a:t>Обработчики событий</a:t>
            </a:r>
            <a:endParaRPr lang="ru-RU" dirty="0"/>
          </a:p>
        </p:txBody>
      </p:sp>
      <p:pic>
        <p:nvPicPr>
          <p:cNvPr id="13314" name="Picture 2" descr="http://www.cleverence.ru/upload/iblock/7db/7db6598e67a9efcd94186589e1e9aa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b="19410"/>
          <a:stretch/>
        </p:blipFill>
        <p:spPr bwMode="auto">
          <a:xfrm>
            <a:off x="304798" y="686656"/>
            <a:ext cx="7000387" cy="53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Визуальное программирование</a:t>
            </a:r>
            <a:endParaRPr lang="ru-RU" dirty="0"/>
          </a:p>
        </p:txBody>
      </p:sp>
      <p:grpSp>
        <p:nvGrpSpPr>
          <p:cNvPr id="4" name="Group 3"/>
          <p:cNvGrpSpPr/>
          <p:nvPr/>
        </p:nvGrpSpPr>
        <p:grpSpPr>
          <a:xfrm>
            <a:off x="657224" y="1905982"/>
            <a:ext cx="11093259" cy="3685193"/>
            <a:chOff x="2636306" y="1707797"/>
            <a:chExt cx="6761704" cy="223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1" t="8889" r="31847" b="58518"/>
            <a:stretch/>
          </p:blipFill>
          <p:spPr>
            <a:xfrm>
              <a:off x="2636306" y="1707797"/>
              <a:ext cx="5885394" cy="2235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80" t="8889" r="19048" b="58518"/>
            <a:stretch/>
          </p:blipFill>
          <p:spPr>
            <a:xfrm>
              <a:off x="8377326" y="1707797"/>
              <a:ext cx="1020684" cy="2235200"/>
            </a:xfrm>
            <a:prstGeom prst="rect">
              <a:avLst/>
            </a:prstGeom>
          </p:spPr>
        </p:pic>
      </p:grpSp>
      <p:pic>
        <p:nvPicPr>
          <p:cNvPr id="7" name="Picture 2" descr="http://www.cleverence.ru/upload/iblock/55e/55e344b2f4ad70ea0dc5574906e2bb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56" y="4233021"/>
            <a:ext cx="6414082" cy="17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Пользовательский интерфейс (</a:t>
            </a:r>
            <a:r>
              <a:rPr lang="en-US" dirty="0" smtClean="0"/>
              <a:t>UI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Встроенные формы + произвольные формы + верстка </a:t>
            </a:r>
            <a:r>
              <a:rPr lang="en-US" dirty="0" smtClean="0"/>
              <a:t>HTML + </a:t>
            </a:r>
            <a:r>
              <a:rPr lang="ru-RU" dirty="0" smtClean="0"/>
              <a:t>шаблоны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067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31520" y="4033614"/>
            <a:ext cx="15359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Формат колонки =</a:t>
            </a:r>
            <a:endParaRPr lang="ru-R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31520" y="4471330"/>
            <a:ext cx="15359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Формат колонки =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1520" y="4878232"/>
            <a:ext cx="15359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Формат колонки =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разработки </a:t>
            </a:r>
            <a:r>
              <a:rPr lang="en-US" dirty="0" smtClean="0"/>
              <a:t>UI</a:t>
            </a:r>
            <a:endParaRPr lang="ru-RU" dirty="0"/>
          </a:p>
        </p:txBody>
      </p:sp>
      <p:pic>
        <p:nvPicPr>
          <p:cNvPr id="4" name="Picture 2" descr="http://www.cleverence.ru/upload/iblock/5b9/5b9240e88db692776db93f2e4d58dae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7"/>
          <a:stretch/>
        </p:blipFill>
        <p:spPr bwMode="auto">
          <a:xfrm>
            <a:off x="7227645" y="1851709"/>
            <a:ext cx="4156075" cy="34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00705" y="4915904"/>
            <a:ext cx="3501838" cy="27696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Item.CurrentQuantity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</a:rPr>
              <a:t> </a:t>
            </a:r>
            <a:r>
              <a:rPr lang="en-US" altLang="ru-RU" sz="1050" dirty="0">
                <a:solidFill>
                  <a:srgbClr val="C00000"/>
                </a:solidFill>
                <a:latin typeface="Courier New" panose="02070309020205020404" pitchFamily="49" charset="0"/>
              </a:rPr>
              <a:t>{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Item.Packing.Name</a:t>
            </a:r>
            <a:r>
              <a:rPr lang="en-US" altLang="ru-RU" sz="1050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}</a:t>
            </a:r>
            <a:endParaRPr lang="ru-RU" altLang="ru-RU" sz="1050" dirty="0">
              <a:solidFill>
                <a:srgbClr val="C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13633" y="4471330"/>
            <a:ext cx="1695567" cy="27696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Item.Product.Name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}</a:t>
            </a:r>
            <a:endParaRPr lang="ru-RU" altLang="ru-RU" sz="1050" dirty="0">
              <a:solidFill>
                <a:srgbClr val="C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838249" y="2213762"/>
            <a:ext cx="5737480" cy="76171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dirty="0">
                <a:solidFill>
                  <a:srgbClr val="696969"/>
                </a:solidFill>
                <a:latin typeface="Courier New" panose="02070309020205020404" pitchFamily="49" charset="0"/>
              </a:rPr>
              <a:t>{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GlobalVars</a:t>
            </a:r>
            <a:r>
              <a:rPr lang="en-US" altLang="ru-RU" sz="1050" dirty="0" smtClean="0">
                <a:latin typeface="Courier New" panose="02070309020205020404" pitchFamily="49" charset="0"/>
              </a:rPr>
              <a:t>.</a:t>
            </a:r>
            <a:r>
              <a:rPr lang="ru-RU" altLang="ru-RU" sz="1050" dirty="0" err="1" smtClean="0">
                <a:latin typeface="Courier New" panose="02070309020205020404" pitchFamily="49" charset="0"/>
              </a:rPr>
              <a:t>ПоказыватьПомощь</a:t>
            </a:r>
            <a:r>
              <a:rPr lang="en-US" altLang="ru-RU" sz="1050" dirty="0" smtClean="0">
                <a:latin typeface="Courier New" panose="02070309020205020404" pitchFamily="49" charset="0"/>
              </a:rPr>
              <a:t>: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anose="02070309020205020404" pitchFamily="49" charset="0"/>
              </a:rPr>
              <a:t>red&gt;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</a:rPr>
              <a:t>(esc)</a:t>
            </a:r>
            <a:r>
              <a:rPr kumimoji="0" lang="en-US" altLang="ru-RU" sz="1050" b="0" i="0" u="none" strike="noStrike" cap="none" normalizeH="0" dirty="0" smtClean="0">
                <a:ln>
                  <a:noFill/>
                </a:ln>
                <a:effectLst/>
                <a:latin typeface="Courier New" panose="02070309020205020404" pitchFamily="49" charset="0"/>
              </a:rPr>
              <a:t> </a:t>
            </a:r>
            <a:r>
              <a:rPr lang="ru-RU" altLang="ru-RU" sz="1050" dirty="0">
                <a:latin typeface="Courier New" panose="02070309020205020404" pitchFamily="49" charset="0"/>
              </a:rPr>
              <a:t>– вернуться к </a:t>
            </a:r>
            <a:r>
              <a:rPr lang="ru-RU" altLang="ru-RU" sz="1050" dirty="0" smtClean="0">
                <a:latin typeface="Courier New" panose="02070309020205020404" pitchFamily="49" charset="0"/>
              </a:rPr>
              <a:t>вводу, </a:t>
            </a:r>
            <a:r>
              <a:rPr lang="en-US" altLang="ru-RU" sz="1050" dirty="0" smtClean="0">
                <a:latin typeface="Courier New" panose="02070309020205020404" pitchFamily="49" charset="0"/>
              </a:rPr>
              <a:t>(enter) </a:t>
            </a:r>
            <a:r>
              <a:rPr lang="ru-RU" altLang="ru-RU" sz="1050" dirty="0">
                <a:latin typeface="Courier New" panose="02070309020205020404" pitchFamily="49" charset="0"/>
              </a:rPr>
              <a:t>– </a:t>
            </a:r>
            <a:r>
              <a:rPr lang="ru-RU" altLang="ru-RU" sz="1050" dirty="0" smtClean="0">
                <a:latin typeface="Courier New" panose="02070309020205020404" pitchFamily="49" charset="0"/>
              </a:rPr>
              <a:t>править, </a:t>
            </a:r>
            <a:r>
              <a:rPr lang="en-US" altLang="ru-RU" sz="1050" dirty="0" smtClean="0">
                <a:latin typeface="Courier New" panose="02070309020205020404" pitchFamily="49" charset="0"/>
              </a:rPr>
              <a:t>(del)</a:t>
            </a:r>
            <a:r>
              <a:rPr lang="ru-RU" altLang="ru-RU" sz="1050" dirty="0" smtClean="0">
                <a:latin typeface="Courier New" panose="02070309020205020404" pitchFamily="49" charset="0"/>
              </a:rPr>
              <a:t> или</a:t>
            </a:r>
            <a:r>
              <a:rPr lang="en-US" altLang="ru-RU" sz="1050" dirty="0" smtClean="0">
                <a:latin typeface="Courier New" panose="02070309020205020404" pitchFamily="49" charset="0"/>
              </a:rPr>
              <a:t> (back) </a:t>
            </a:r>
            <a:r>
              <a:rPr lang="ru-RU" altLang="ru-RU" sz="1050" dirty="0">
                <a:latin typeface="Courier New" panose="02070309020205020404" pitchFamily="49" charset="0"/>
              </a:rPr>
              <a:t>– </a:t>
            </a:r>
            <a:r>
              <a:rPr lang="ru-RU" altLang="ru-RU" sz="1050" dirty="0" smtClean="0">
                <a:latin typeface="Courier New" panose="02070309020205020404" pitchFamily="49" charset="0"/>
              </a:rPr>
              <a:t>уладить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en-US" altLang="ru-RU" sz="1050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red</a:t>
            </a:r>
            <a:r>
              <a:rPr lang="ru-RU" altLang="ru-RU" sz="1050" dirty="0" smtClean="0">
                <a:latin typeface="Courier New" panose="02070309020205020404" pitchFamily="49" charset="0"/>
              </a:rPr>
              <a:t>&gt;</a:t>
            </a:r>
            <a:r>
              <a:rPr lang="en-US" altLang="ru-RU" sz="1050" dirty="0" smtClean="0">
                <a:latin typeface="Courier New" panose="02070309020205020404" pitchFamily="49" charset="0"/>
              </a:rPr>
              <a:t>;}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dirty="0" smtClean="0">
                <a:latin typeface="Courier New" panose="02070309020205020404" pitchFamily="49" charset="0"/>
              </a:rPr>
              <a:t>&lt;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hr</a:t>
            </a:r>
            <a:r>
              <a:rPr lang="en-US" altLang="ru-RU" sz="1050" dirty="0" smtClean="0">
                <a:latin typeface="Courier New" panose="02070309020205020404" pitchFamily="49" charset="0"/>
              </a:rPr>
              <a:t>/&gt;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latin typeface="Courier New" panose="02070309020205020404" pitchFamily="49" charset="0"/>
              </a:rPr>
              <a:t>Всего </a:t>
            </a:r>
            <a:r>
              <a:rPr lang="ru-RU" altLang="ru-RU" sz="1050" dirty="0" smtClean="0">
                <a:latin typeface="Courier New" panose="02070309020205020404" pitchFamily="49" charset="0"/>
              </a:rPr>
              <a:t>строк: </a:t>
            </a:r>
            <a:r>
              <a:rPr lang="en-US" altLang="ru-RU" sz="1050" dirty="0" smtClean="0">
                <a:latin typeface="Courier New" panose="02070309020205020404" pitchFamily="49" charset="0"/>
              </a:rPr>
              <a:t>{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Document.CurrentItems.Count</a:t>
            </a:r>
            <a:r>
              <a:rPr lang="en-US" altLang="ru-RU" sz="1050" dirty="0" smtClean="0">
                <a:latin typeface="Courier New" panose="02070309020205020404" pitchFamily="49" charset="0"/>
              </a:rPr>
              <a:t>}</a:t>
            </a:r>
            <a:endParaRPr lang="ru-RU" altLang="ru-RU" sz="1050" dirty="0" err="1" smtClean="0">
              <a:latin typeface="Courier New" panose="02070309020205020404" pitchFamily="49" charset="0"/>
            </a:endParaRPr>
          </a:p>
        </p:txBody>
      </p:sp>
      <p:cxnSp>
        <p:nvCxnSpPr>
          <p:cNvPr id="24" name="Прямая со стрелкой 23"/>
          <p:cNvCxnSpPr>
            <a:stCxn id="23" idx="3"/>
          </p:cNvCxnSpPr>
          <p:nvPr/>
        </p:nvCxnSpPr>
        <p:spPr>
          <a:xfrm>
            <a:off x="6575729" y="2594618"/>
            <a:ext cx="605637" cy="57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520" y="1780087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Свойство «Текст в верхней части окна» =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1520" y="5399532"/>
            <a:ext cx="15359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Формат колонки =</a:t>
            </a:r>
            <a:endParaRPr lang="ru-RU" sz="1400" b="1" dirty="0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221182" y="4035434"/>
            <a:ext cx="2985309" cy="27696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dirty="0">
                <a:solidFill>
                  <a:srgbClr val="C00000"/>
                </a:solidFill>
                <a:latin typeface="Courier New" panose="02070309020205020404" pitchFamily="49" charset="0"/>
              </a:rPr>
              <a:t>{</a:t>
            </a:r>
            <a:r>
              <a:rPr lang="en-US" altLang="ru-RU" sz="1050" dirty="0" err="1">
                <a:latin typeface="Courier New" panose="02070309020205020404" pitchFamily="49" charset="0"/>
              </a:rPr>
              <a:t>Document.CurrentItems.Index</a:t>
            </a:r>
            <a:r>
              <a:rPr lang="en-US" altLang="ru-RU" sz="1050" dirty="0">
                <a:latin typeface="Courier New" panose="02070309020205020404" pitchFamily="49" charset="0"/>
              </a:rPr>
              <a:t>(Item</a:t>
            </a:r>
            <a:r>
              <a:rPr lang="en-US" altLang="ru-RU" sz="1050" dirty="0" smtClean="0">
                <a:latin typeface="Courier New" panose="02070309020205020404" pitchFamily="49" charset="0"/>
              </a:rPr>
              <a:t>)</a:t>
            </a:r>
            <a:r>
              <a:rPr lang="en-US" altLang="ru-RU" sz="1050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}</a:t>
            </a:r>
            <a:r>
              <a:rPr lang="en-US" altLang="ru-RU" sz="1050" dirty="0" smtClean="0">
                <a:latin typeface="Courier New" panose="02070309020205020404" pitchFamily="49" charset="0"/>
              </a:rPr>
              <a:t>.</a:t>
            </a:r>
            <a:endParaRPr lang="ru-RU" altLang="ru-RU" sz="1050" dirty="0">
              <a:latin typeface="Courier New" panose="02070309020205020404" pitchFamily="49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227645" y="3088105"/>
            <a:ext cx="4156075" cy="2204254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31520" y="3556396"/>
            <a:ext cx="1180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«Источник» =</a:t>
            </a:r>
            <a:endParaRPr lang="ru-RU" sz="1400" b="1" dirty="0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2237471" y="3555429"/>
            <a:ext cx="2013303" cy="27696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altLang="ru-RU" sz="1050" dirty="0" err="1" smtClean="0">
                <a:latin typeface="Courier New" panose="02070309020205020404" pitchFamily="49" charset="0"/>
              </a:rPr>
              <a:t>Document.CurrentItems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}</a:t>
            </a:r>
            <a:endParaRPr lang="ru-RU" altLang="ru-RU" sz="1050" dirty="0">
              <a:solidFill>
                <a:srgbClr val="C00000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60" name="Прямая со стрелкой 59"/>
          <p:cNvCxnSpPr>
            <a:stCxn id="58" idx="3"/>
          </p:cNvCxnSpPr>
          <p:nvPr/>
        </p:nvCxnSpPr>
        <p:spPr>
          <a:xfrm flipV="1">
            <a:off x="4250774" y="3686659"/>
            <a:ext cx="2930592" cy="7252"/>
          </a:xfrm>
          <a:prstGeom prst="straightConnector1">
            <a:avLst/>
          </a:prstGeom>
          <a:solidFill>
            <a:schemeClr val="bg1"/>
          </a:solidFill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326309" y="4087691"/>
            <a:ext cx="136358" cy="90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04345" y="4153955"/>
            <a:ext cx="1467466" cy="90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21182" y="5399532"/>
            <a:ext cx="5737480" cy="60012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0" tIns="85698" rIns="31740" bIns="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urier New" panose="02070309020205020404" pitchFamily="49" charset="0"/>
              </a:rPr>
              <a:t>button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</a:rPr>
              <a:t>direction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“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УдалитьСтроку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altLang="ru-RU" sz="1050" dirty="0">
                <a:latin typeface="Courier New" panose="02070309020205020404" pitchFamily="49" charset="0"/>
              </a:rPr>
              <a:t>enabled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</a:rPr>
              <a:t>=</a:t>
            </a:r>
            <a:r>
              <a:rPr lang="en-US" altLang="ru-RU" sz="1050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"{Item.</a:t>
            </a:r>
            <a:r>
              <a:rPr lang="ru-RU" altLang="ru-RU" sz="1050" dirty="0" err="1" smtClean="0">
                <a:solidFill>
                  <a:srgbClr val="C00000"/>
                </a:solidFill>
                <a:latin typeface="Courier New" panose="02070309020205020404" pitchFamily="49" charset="0"/>
              </a:rPr>
              <a:t>МожноУдалять</a:t>
            </a:r>
            <a:r>
              <a:rPr lang="en-US" altLang="ru-RU" sz="1050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}</a:t>
            </a:r>
            <a:r>
              <a:rPr lang="ru-RU" altLang="ru-RU" sz="1050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"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50" dirty="0">
                <a:solidFill>
                  <a:srgbClr val="696969"/>
                </a:solidFill>
                <a:latin typeface="Courier New" panose="02070309020205020404" pitchFamily="49" charset="0"/>
              </a:rPr>
              <a:t> </a:t>
            </a:r>
            <a:r>
              <a:rPr lang="ru-RU" altLang="ru-RU" sz="1050" dirty="0" smtClean="0">
                <a:solidFill>
                  <a:srgbClr val="696969"/>
                </a:solidFill>
                <a:latin typeface="Courier New" panose="02070309020205020404" pitchFamily="49" charset="0"/>
              </a:rPr>
              <a:t>     </a:t>
            </a:r>
            <a:r>
              <a:rPr lang="ru-RU" altLang="ru-RU" sz="1050" dirty="0" smtClean="0">
                <a:latin typeface="Courier New" panose="02070309020205020404" pitchFamily="49" charset="0"/>
              </a:rPr>
              <a:t>Удалить</a:t>
            </a:r>
            <a:r>
              <a:rPr lang="ru-RU" altLang="ru-RU" sz="1050" dirty="0" smtClean="0">
                <a:solidFill>
                  <a:srgbClr val="696969"/>
                </a:solidFill>
                <a:latin typeface="Courier New" panose="02070309020205020404" pitchFamily="49" charset="0"/>
              </a:rPr>
              <a:t> </a:t>
            </a:r>
            <a:r>
              <a:rPr lang="en-US" altLang="ru-RU" sz="105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&lt;!--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Текст, шаблон или кусок верстки 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HTML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с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шаблонами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--</a:t>
            </a:r>
            <a:r>
              <a:rPr kumimoji="0" lang="en-US" altLang="ru-RU" sz="105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</a:rPr>
              <a:t>&gt;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</a:rPr>
              <a:t>&lt;/</a:t>
            </a:r>
            <a:r>
              <a:rPr lang="ru-RU" altLang="ru-RU" sz="1050" dirty="0" err="1">
                <a:solidFill>
                  <a:srgbClr val="0070C0"/>
                </a:solidFill>
                <a:latin typeface="Courier New" panose="02070309020205020404" pitchFamily="49" charset="0"/>
              </a:rPr>
              <a:t>button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696969"/>
                </a:solidFill>
                <a:effectLst/>
                <a:latin typeface="Courier New" panose="02070309020205020404" pitchFamily="49" charset="0"/>
              </a:rPr>
              <a:t>&gt;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Соединительная линия уступом 15"/>
          <p:cNvCxnSpPr>
            <a:stCxn id="11" idx="3"/>
          </p:cNvCxnSpPr>
          <p:nvPr/>
        </p:nvCxnSpPr>
        <p:spPr>
          <a:xfrm flipV="1">
            <a:off x="5702543" y="3996294"/>
            <a:ext cx="4203457" cy="1058092"/>
          </a:xfrm>
          <a:prstGeom prst="bentConnector3">
            <a:avLst>
              <a:gd name="adj1" fmla="val 9999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8" idx="3"/>
            <a:endCxn id="70" idx="2"/>
          </p:cNvCxnSpPr>
          <p:nvPr/>
        </p:nvCxnSpPr>
        <p:spPr>
          <a:xfrm flipV="1">
            <a:off x="3909200" y="4244114"/>
            <a:ext cx="4428878" cy="365698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45" idx="3"/>
            <a:endCxn id="63" idx="2"/>
          </p:cNvCxnSpPr>
          <p:nvPr/>
        </p:nvCxnSpPr>
        <p:spPr>
          <a:xfrm>
            <a:off x="5206491" y="4173916"/>
            <a:ext cx="2187997" cy="3934"/>
          </a:xfrm>
          <a:prstGeom prst="bentConnector4">
            <a:avLst>
              <a:gd name="adj1" fmla="val 48442"/>
              <a:gd name="adj2" fmla="val 591088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stCxn id="9" idx="3"/>
          </p:cNvCxnSpPr>
          <p:nvPr/>
        </p:nvCxnSpPr>
        <p:spPr>
          <a:xfrm flipV="1">
            <a:off x="7958662" y="4153955"/>
            <a:ext cx="2870851" cy="1545641"/>
          </a:xfrm>
          <a:prstGeom prst="bentConnector3">
            <a:avLst>
              <a:gd name="adj1" fmla="val 9973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7219794" y="2302949"/>
            <a:ext cx="4156075" cy="76243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84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33177" y="2797597"/>
            <a:ext cx="1905001" cy="1317172"/>
            <a:chOff x="661307" y="1119868"/>
            <a:chExt cx="1905001" cy="1317172"/>
          </a:xfrm>
        </p:grpSpPr>
        <p:sp>
          <p:nvSpPr>
            <p:cNvPr id="6" name="Rectangle 5"/>
            <p:cNvSpPr/>
            <p:nvPr/>
          </p:nvSpPr>
          <p:spPr>
            <a:xfrm>
              <a:off x="661307" y="1119868"/>
              <a:ext cx="1905001" cy="131717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308" y="1119868"/>
              <a:ext cx="350724" cy="19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039" y="1119868"/>
              <a:ext cx="860650" cy="19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2696" y="1119868"/>
              <a:ext cx="593612" cy="19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656" y="1336222"/>
              <a:ext cx="333376" cy="1083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0337" y="1336222"/>
              <a:ext cx="862352" cy="1083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70993" y="1336222"/>
              <a:ext cx="579325" cy="1083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982093" y="1356594"/>
            <a:ext cx="2204357" cy="476496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087139" y="1449177"/>
            <a:ext cx="201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Заголовок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текст, информация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87139" y="2427898"/>
            <a:ext cx="2017713" cy="272320"/>
          </a:xfrm>
          <a:prstGeom prst="roundRect">
            <a:avLst>
              <a:gd name="adj" fmla="val 81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Действие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87139" y="2095508"/>
            <a:ext cx="2017713" cy="272320"/>
          </a:xfrm>
          <a:prstGeom prst="roundRect">
            <a:avLst>
              <a:gd name="adj" fmla="val 8184"/>
            </a:avLst>
          </a:prstGeom>
          <a:gradFill>
            <a:gsLst>
              <a:gs pos="0">
                <a:schemeClr val="bg2"/>
              </a:gs>
              <a:gs pos="83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Действие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7139" y="4214690"/>
            <a:ext cx="2017713" cy="272320"/>
          </a:xfrm>
          <a:prstGeom prst="roundRect">
            <a:avLst>
              <a:gd name="adj" fmla="val 81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Действие 3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7139" y="4500120"/>
            <a:ext cx="2017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текст, текст,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текст, текст, </a:t>
            </a:r>
          </a:p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текст, текст, текст,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текст,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текст,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текст,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текст,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текст,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текст</a:t>
            </a:r>
          </a:p>
          <a:p>
            <a:pPr algn="ctr"/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Еще таблица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40420" y="3107982"/>
            <a:ext cx="264432" cy="302727"/>
          </a:xfrm>
          <a:prstGeom prst="roundRect">
            <a:avLst>
              <a:gd name="adj" fmla="val 8184"/>
            </a:avLst>
          </a:prstGeom>
          <a:gradFill>
            <a:gsLst>
              <a:gs pos="0">
                <a:schemeClr val="bg2"/>
              </a:gs>
              <a:gs pos="83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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80777" y="1356594"/>
            <a:ext cx="2204357" cy="211455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9155199" y="5574126"/>
            <a:ext cx="350724" cy="19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24"/>
          <p:cNvSpPr/>
          <p:nvPr/>
        </p:nvSpPr>
        <p:spPr>
          <a:xfrm>
            <a:off x="9555930" y="5574126"/>
            <a:ext cx="860650" cy="19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10466587" y="5574126"/>
            <a:ext cx="593612" cy="19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Freeform 40"/>
          <p:cNvSpPr/>
          <p:nvPr/>
        </p:nvSpPr>
        <p:spPr>
          <a:xfrm>
            <a:off x="1439076" y="4601631"/>
            <a:ext cx="1042876" cy="814010"/>
          </a:xfrm>
          <a:custGeom>
            <a:avLst/>
            <a:gdLst>
              <a:gd name="connsiteX0" fmla="*/ 1379877 w 2451100"/>
              <a:gd name="connsiteY0" fmla="*/ 560467 h 1913189"/>
              <a:gd name="connsiteX1" fmla="*/ 1908854 w 2451100"/>
              <a:gd name="connsiteY1" fmla="*/ 1071185 h 1913189"/>
              <a:gd name="connsiteX2" fmla="*/ 1379877 w 2451100"/>
              <a:gd name="connsiteY2" fmla="*/ 1581903 h 1913189"/>
              <a:gd name="connsiteX3" fmla="*/ 850900 w 2451100"/>
              <a:gd name="connsiteY3" fmla="*/ 1071185 h 1913189"/>
              <a:gd name="connsiteX4" fmla="*/ 1379877 w 2451100"/>
              <a:gd name="connsiteY4" fmla="*/ 560467 h 1913189"/>
              <a:gd name="connsiteX5" fmla="*/ 352444 w 2451100"/>
              <a:gd name="connsiteY5" fmla="*/ 534294 h 1913189"/>
              <a:gd name="connsiteX6" fmla="*/ 193694 w 2451100"/>
              <a:gd name="connsiteY6" fmla="*/ 689425 h 1913189"/>
              <a:gd name="connsiteX7" fmla="*/ 352444 w 2451100"/>
              <a:gd name="connsiteY7" fmla="*/ 844556 h 1913189"/>
              <a:gd name="connsiteX8" fmla="*/ 511194 w 2451100"/>
              <a:gd name="connsiteY8" fmla="*/ 689425 h 1913189"/>
              <a:gd name="connsiteX9" fmla="*/ 352444 w 2451100"/>
              <a:gd name="connsiteY9" fmla="*/ 534294 h 1913189"/>
              <a:gd name="connsiteX10" fmla="*/ 1387475 w 2451100"/>
              <a:gd name="connsiteY10" fmla="*/ 364970 h 1913189"/>
              <a:gd name="connsiteX11" fmla="*/ 673100 w 2451100"/>
              <a:gd name="connsiteY11" fmla="*/ 1054031 h 1913189"/>
              <a:gd name="connsiteX12" fmla="*/ 1387475 w 2451100"/>
              <a:gd name="connsiteY12" fmla="*/ 1743092 h 1913189"/>
              <a:gd name="connsiteX13" fmla="*/ 2101850 w 2451100"/>
              <a:gd name="connsiteY13" fmla="*/ 1054031 h 1913189"/>
              <a:gd name="connsiteX14" fmla="*/ 1387475 w 2451100"/>
              <a:gd name="connsiteY14" fmla="*/ 364970 h 1913189"/>
              <a:gd name="connsiteX15" fmla="*/ 992647 w 2451100"/>
              <a:gd name="connsiteY15" fmla="*/ 0 h 1913189"/>
              <a:gd name="connsiteX16" fmla="*/ 1763253 w 2451100"/>
              <a:gd name="connsiteY16" fmla="*/ 0 h 1913189"/>
              <a:gd name="connsiteX17" fmla="*/ 2004582 w 2451100"/>
              <a:gd name="connsiteY17" fmla="*/ 345653 h 1913189"/>
              <a:gd name="connsiteX18" fmla="*/ 2189839 w 2451100"/>
              <a:gd name="connsiteY18" fmla="*/ 345653 h 1913189"/>
              <a:gd name="connsiteX19" fmla="*/ 2451100 w 2451100"/>
              <a:gd name="connsiteY19" fmla="*/ 606914 h 1913189"/>
              <a:gd name="connsiteX20" fmla="*/ 2451100 w 2451100"/>
              <a:gd name="connsiteY20" fmla="*/ 1651928 h 1913189"/>
              <a:gd name="connsiteX21" fmla="*/ 2189839 w 2451100"/>
              <a:gd name="connsiteY21" fmla="*/ 1913189 h 1913189"/>
              <a:gd name="connsiteX22" fmla="*/ 261261 w 2451100"/>
              <a:gd name="connsiteY22" fmla="*/ 1913189 h 1913189"/>
              <a:gd name="connsiteX23" fmla="*/ 0 w 2451100"/>
              <a:gd name="connsiteY23" fmla="*/ 1651928 h 1913189"/>
              <a:gd name="connsiteX24" fmla="*/ 0 w 2451100"/>
              <a:gd name="connsiteY24" fmla="*/ 606914 h 1913189"/>
              <a:gd name="connsiteX25" fmla="*/ 208608 w 2451100"/>
              <a:gd name="connsiteY25" fmla="*/ 350961 h 1913189"/>
              <a:gd name="connsiteX26" fmla="*/ 260350 w 2451100"/>
              <a:gd name="connsiteY26" fmla="*/ 345745 h 1913189"/>
              <a:gd name="connsiteX27" fmla="*/ 260350 w 2451100"/>
              <a:gd name="connsiteY27" fmla="*/ 248206 h 1913189"/>
              <a:gd name="connsiteX28" fmla="*/ 303517 w 2451100"/>
              <a:gd name="connsiteY28" fmla="*/ 205039 h 1913189"/>
              <a:gd name="connsiteX29" fmla="*/ 604533 w 2451100"/>
              <a:gd name="connsiteY29" fmla="*/ 205039 h 1913189"/>
              <a:gd name="connsiteX30" fmla="*/ 647700 w 2451100"/>
              <a:gd name="connsiteY30" fmla="*/ 248206 h 1913189"/>
              <a:gd name="connsiteX31" fmla="*/ 647700 w 2451100"/>
              <a:gd name="connsiteY31" fmla="*/ 345653 h 1913189"/>
              <a:gd name="connsiteX32" fmla="*/ 751319 w 2451100"/>
              <a:gd name="connsiteY32" fmla="*/ 345653 h 191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51100" h="1913189">
                <a:moveTo>
                  <a:pt x="1379877" y="560467"/>
                </a:moveTo>
                <a:cubicBezTo>
                  <a:pt x="1672023" y="560467"/>
                  <a:pt x="1908854" y="789123"/>
                  <a:pt x="1908854" y="1071185"/>
                </a:cubicBezTo>
                <a:cubicBezTo>
                  <a:pt x="1908854" y="1353247"/>
                  <a:pt x="1672023" y="1581903"/>
                  <a:pt x="1379877" y="1581903"/>
                </a:cubicBezTo>
                <a:cubicBezTo>
                  <a:pt x="1087731" y="1581903"/>
                  <a:pt x="850900" y="1353247"/>
                  <a:pt x="850900" y="1071185"/>
                </a:cubicBezTo>
                <a:cubicBezTo>
                  <a:pt x="850900" y="789123"/>
                  <a:pt x="1087731" y="560467"/>
                  <a:pt x="1379877" y="560467"/>
                </a:cubicBezTo>
                <a:close/>
                <a:moveTo>
                  <a:pt x="352444" y="534294"/>
                </a:moveTo>
                <a:cubicBezTo>
                  <a:pt x="264769" y="534294"/>
                  <a:pt x="193694" y="603749"/>
                  <a:pt x="193694" y="689425"/>
                </a:cubicBezTo>
                <a:cubicBezTo>
                  <a:pt x="193694" y="775101"/>
                  <a:pt x="264769" y="844556"/>
                  <a:pt x="352444" y="844556"/>
                </a:cubicBezTo>
                <a:cubicBezTo>
                  <a:pt x="440119" y="844556"/>
                  <a:pt x="511194" y="775101"/>
                  <a:pt x="511194" y="689425"/>
                </a:cubicBezTo>
                <a:cubicBezTo>
                  <a:pt x="511194" y="603749"/>
                  <a:pt x="440119" y="534294"/>
                  <a:pt x="352444" y="534294"/>
                </a:cubicBezTo>
                <a:close/>
                <a:moveTo>
                  <a:pt x="1387475" y="364970"/>
                </a:moveTo>
                <a:cubicBezTo>
                  <a:pt x="992937" y="364970"/>
                  <a:pt x="673100" y="673473"/>
                  <a:pt x="673100" y="1054031"/>
                </a:cubicBezTo>
                <a:cubicBezTo>
                  <a:pt x="673100" y="1434589"/>
                  <a:pt x="992937" y="1743092"/>
                  <a:pt x="1387475" y="1743092"/>
                </a:cubicBezTo>
                <a:cubicBezTo>
                  <a:pt x="1782013" y="1743092"/>
                  <a:pt x="2101850" y="1434589"/>
                  <a:pt x="2101850" y="1054031"/>
                </a:cubicBezTo>
                <a:cubicBezTo>
                  <a:pt x="2101850" y="673473"/>
                  <a:pt x="1782013" y="364970"/>
                  <a:pt x="1387475" y="364970"/>
                </a:cubicBezTo>
                <a:close/>
                <a:moveTo>
                  <a:pt x="992647" y="0"/>
                </a:moveTo>
                <a:lnTo>
                  <a:pt x="1763253" y="0"/>
                </a:lnTo>
                <a:lnTo>
                  <a:pt x="2004582" y="345653"/>
                </a:lnTo>
                <a:lnTo>
                  <a:pt x="2189839" y="345653"/>
                </a:lnTo>
                <a:cubicBezTo>
                  <a:pt x="2334129" y="345653"/>
                  <a:pt x="2451100" y="462624"/>
                  <a:pt x="2451100" y="606914"/>
                </a:cubicBezTo>
                <a:lnTo>
                  <a:pt x="2451100" y="1651928"/>
                </a:lnTo>
                <a:cubicBezTo>
                  <a:pt x="2451100" y="1796218"/>
                  <a:pt x="2334129" y="1913189"/>
                  <a:pt x="2189839" y="1913189"/>
                </a:cubicBezTo>
                <a:lnTo>
                  <a:pt x="261261" y="1913189"/>
                </a:lnTo>
                <a:cubicBezTo>
                  <a:pt x="116971" y="1913189"/>
                  <a:pt x="0" y="1796218"/>
                  <a:pt x="0" y="1651928"/>
                </a:cubicBezTo>
                <a:lnTo>
                  <a:pt x="0" y="606914"/>
                </a:lnTo>
                <a:cubicBezTo>
                  <a:pt x="0" y="480660"/>
                  <a:pt x="89556" y="375323"/>
                  <a:pt x="208608" y="350961"/>
                </a:cubicBezTo>
                <a:lnTo>
                  <a:pt x="260350" y="345745"/>
                </a:lnTo>
                <a:lnTo>
                  <a:pt x="260350" y="248206"/>
                </a:lnTo>
                <a:lnTo>
                  <a:pt x="303517" y="205039"/>
                </a:lnTo>
                <a:lnTo>
                  <a:pt x="604533" y="205039"/>
                </a:lnTo>
                <a:lnTo>
                  <a:pt x="647700" y="248206"/>
                </a:lnTo>
                <a:lnTo>
                  <a:pt x="647700" y="345653"/>
                </a:lnTo>
                <a:lnTo>
                  <a:pt x="751319" y="34565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858336" y="4007011"/>
            <a:ext cx="2204357" cy="211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Rectangle 45"/>
          <p:cNvSpPr/>
          <p:nvPr/>
        </p:nvSpPr>
        <p:spPr>
          <a:xfrm>
            <a:off x="858336" y="1367190"/>
            <a:ext cx="2204357" cy="211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020827" y="2030338"/>
            <a:ext cx="18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Отсканируйте свой код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***</a:t>
            </a:r>
            <a:endParaRPr lang="ru-RU" sz="1200" dirty="0">
              <a:solidFill>
                <a:srgbClr val="C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565297" y="1356594"/>
            <a:ext cx="2204357" cy="2114550"/>
            <a:chOff x="7408747" y="3489635"/>
            <a:chExt cx="2204357" cy="2114550"/>
          </a:xfrm>
        </p:grpSpPr>
        <p:sp>
          <p:nvSpPr>
            <p:cNvPr id="49" name="Rectangle 48"/>
            <p:cNvSpPr/>
            <p:nvPr/>
          </p:nvSpPr>
          <p:spPr>
            <a:xfrm>
              <a:off x="7408747" y="3489635"/>
              <a:ext cx="2204357" cy="211455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510344" y="3602128"/>
              <a:ext cx="2017713" cy="344689"/>
            </a:xfrm>
            <a:prstGeom prst="roundRect">
              <a:avLst>
                <a:gd name="adj" fmla="val 818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(1) Инвентаризация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510344" y="3997201"/>
              <a:ext cx="2017713" cy="344689"/>
            </a:xfrm>
            <a:prstGeom prst="roundRect">
              <a:avLst>
                <a:gd name="adj" fmla="val 8184"/>
              </a:avLst>
            </a:prstGeom>
            <a:gradFill>
              <a:gsLst>
                <a:gs pos="0">
                  <a:schemeClr val="bg2"/>
                </a:gs>
                <a:gs pos="83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(2) Приемка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510344" y="4392274"/>
              <a:ext cx="2017713" cy="344689"/>
            </a:xfrm>
            <a:prstGeom prst="roundRect">
              <a:avLst>
                <a:gd name="adj" fmla="val 818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(3) Отгрузка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510344" y="4797768"/>
              <a:ext cx="2017713" cy="344689"/>
            </a:xfrm>
            <a:prstGeom prst="roundRect">
              <a:avLst>
                <a:gd name="adj" fmla="val 818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(N) N-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я операция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81317" y="5483626"/>
              <a:ext cx="2090283" cy="77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292779" y="1517542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1/0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83535" y="1907622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2</a:t>
            </a:r>
            <a:r>
              <a:rPr lang="ru-RU" sz="1200" dirty="0" smtClean="0">
                <a:solidFill>
                  <a:srgbClr val="C00000"/>
                </a:solidFill>
              </a:rPr>
              <a:t>/2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80470" y="2293077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0/0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80470" y="2710393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1/0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666894" y="3154176"/>
            <a:ext cx="1747264" cy="214354"/>
          </a:xfrm>
          <a:prstGeom prst="roundRect">
            <a:avLst>
              <a:gd name="adj" fmla="val 81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(0)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 данными</a:t>
            </a:r>
            <a:endParaRPr lang="ru-RU" sz="1200" dirty="0">
              <a:solidFill>
                <a:srgbClr val="C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455662" y="3125031"/>
            <a:ext cx="238189" cy="261610"/>
            <a:chOff x="5344298" y="5062380"/>
            <a:chExt cx="238189" cy="261610"/>
          </a:xfrm>
        </p:grpSpPr>
        <p:sp>
          <p:nvSpPr>
            <p:cNvPr id="50" name="Freeform 49"/>
            <p:cNvSpPr/>
            <p:nvPr/>
          </p:nvSpPr>
          <p:spPr>
            <a:xfrm>
              <a:off x="5344298" y="5091525"/>
              <a:ext cx="238189" cy="214354"/>
            </a:xfrm>
            <a:custGeom>
              <a:avLst/>
              <a:gdLst>
                <a:gd name="connsiteX0" fmla="*/ 11203 w 238189"/>
                <a:gd name="connsiteY0" fmla="*/ 0 h 214354"/>
                <a:gd name="connsiteX1" fmla="*/ 226986 w 238189"/>
                <a:gd name="connsiteY1" fmla="*/ 0 h 214354"/>
                <a:gd name="connsiteX2" fmla="*/ 238189 w 238189"/>
                <a:gd name="connsiteY2" fmla="*/ 11203 h 214354"/>
                <a:gd name="connsiteX3" fmla="*/ 238189 w 238189"/>
                <a:gd name="connsiteY3" fmla="*/ 125681 h 214354"/>
                <a:gd name="connsiteX4" fmla="*/ 226986 w 238189"/>
                <a:gd name="connsiteY4" fmla="*/ 136884 h 214354"/>
                <a:gd name="connsiteX5" fmla="*/ 158047 w 238189"/>
                <a:gd name="connsiteY5" fmla="*/ 136884 h 214354"/>
                <a:gd name="connsiteX6" fmla="*/ 119094 w 238189"/>
                <a:gd name="connsiteY6" fmla="*/ 214354 h 214354"/>
                <a:gd name="connsiteX7" fmla="*/ 80141 w 238189"/>
                <a:gd name="connsiteY7" fmla="*/ 136884 h 214354"/>
                <a:gd name="connsiteX8" fmla="*/ 11203 w 238189"/>
                <a:gd name="connsiteY8" fmla="*/ 136884 h 214354"/>
                <a:gd name="connsiteX9" fmla="*/ 0 w 238189"/>
                <a:gd name="connsiteY9" fmla="*/ 125681 h 214354"/>
                <a:gd name="connsiteX10" fmla="*/ 0 w 238189"/>
                <a:gd name="connsiteY10" fmla="*/ 11203 h 214354"/>
                <a:gd name="connsiteX11" fmla="*/ 11203 w 238189"/>
                <a:gd name="connsiteY11" fmla="*/ 0 h 21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189" h="214354">
                  <a:moveTo>
                    <a:pt x="11203" y="0"/>
                  </a:moveTo>
                  <a:lnTo>
                    <a:pt x="226986" y="0"/>
                  </a:lnTo>
                  <a:cubicBezTo>
                    <a:pt x="233173" y="0"/>
                    <a:pt x="238189" y="5016"/>
                    <a:pt x="238189" y="11203"/>
                  </a:cubicBezTo>
                  <a:lnTo>
                    <a:pt x="238189" y="125681"/>
                  </a:lnTo>
                  <a:cubicBezTo>
                    <a:pt x="238189" y="131868"/>
                    <a:pt x="233173" y="136884"/>
                    <a:pt x="226986" y="136884"/>
                  </a:cubicBezTo>
                  <a:lnTo>
                    <a:pt x="158047" y="136884"/>
                  </a:lnTo>
                  <a:lnTo>
                    <a:pt x="119094" y="214354"/>
                  </a:lnTo>
                  <a:lnTo>
                    <a:pt x="80141" y="136884"/>
                  </a:lnTo>
                  <a:lnTo>
                    <a:pt x="11203" y="136884"/>
                  </a:lnTo>
                  <a:cubicBezTo>
                    <a:pt x="5016" y="136884"/>
                    <a:pt x="0" y="131868"/>
                    <a:pt x="0" y="125681"/>
                  </a:cubicBezTo>
                  <a:lnTo>
                    <a:pt x="0" y="11203"/>
                  </a:lnTo>
                  <a:cubicBezTo>
                    <a:pt x="0" y="5016"/>
                    <a:pt x="5016" y="0"/>
                    <a:pt x="11203" y="0"/>
                  </a:cubicBezTo>
                  <a:close/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 dirty="0">
                <a:solidFill>
                  <a:srgbClr val="C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50220" y="5062380"/>
              <a:ext cx="2263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latin typeface="Vani" panose="020B0502040204020203" pitchFamily="34" charset="0"/>
                  <a:cs typeface="Vani" panose="020B0502040204020203" pitchFamily="34" charset="0"/>
                </a:rPr>
                <a:t>i</a:t>
              </a:r>
              <a:endParaRPr lang="ru-RU" sz="1100" dirty="0">
                <a:cs typeface="Vani" panose="020B0502040204020203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6192939" y="1356594"/>
            <a:ext cx="2204357" cy="211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Rectangle 61"/>
          <p:cNvSpPr/>
          <p:nvPr/>
        </p:nvSpPr>
        <p:spPr>
          <a:xfrm>
            <a:off x="6345340" y="1508994"/>
            <a:ext cx="1905000" cy="33745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6323886" y="3070839"/>
            <a:ext cx="426315" cy="28572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846547" y="3064862"/>
            <a:ext cx="388256" cy="28572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819921" y="3064862"/>
            <a:ext cx="436076" cy="28572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325717" y="3064862"/>
            <a:ext cx="439868" cy="28572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602736" y="2039640"/>
            <a:ext cx="1598164" cy="852286"/>
            <a:chOff x="7595168" y="3918832"/>
            <a:chExt cx="1874610" cy="85228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595168" y="3918832"/>
              <a:ext cx="1871662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95168" y="4083932"/>
              <a:ext cx="1871662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7605258" y="4251048"/>
              <a:ext cx="1861572" cy="6627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598116" y="4438902"/>
              <a:ext cx="1871662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598116" y="4604002"/>
              <a:ext cx="1871662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98116" y="4771118"/>
              <a:ext cx="1871662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6192939" y="3987597"/>
            <a:ext cx="2204357" cy="211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ectangle 79"/>
          <p:cNvSpPr/>
          <p:nvPr/>
        </p:nvSpPr>
        <p:spPr>
          <a:xfrm>
            <a:off x="6345340" y="4139997"/>
            <a:ext cx="1905000" cy="33745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ounded Rectangle 80"/>
          <p:cNvSpPr/>
          <p:nvPr/>
        </p:nvSpPr>
        <p:spPr>
          <a:xfrm>
            <a:off x="6345340" y="4617157"/>
            <a:ext cx="967771" cy="3923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Создать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451694" y="4617157"/>
            <a:ext cx="807019" cy="3857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Отмена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565297" y="3992253"/>
            <a:ext cx="2204357" cy="21145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Rectangle 92"/>
          <p:cNvSpPr/>
          <p:nvPr/>
        </p:nvSpPr>
        <p:spPr>
          <a:xfrm>
            <a:off x="4010948" y="4646552"/>
            <a:ext cx="876300" cy="33745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885701" y="462454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шт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010948" y="5131024"/>
            <a:ext cx="876300" cy="33745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4885701" y="5109018"/>
            <a:ext cx="53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кор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4487" y="4048104"/>
            <a:ext cx="220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Введите количество: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Заголовок 30"/>
          <p:cNvSpPr>
            <a:spLocks noGrp="1"/>
          </p:cNvSpPr>
          <p:nvPr>
            <p:ph type="title"/>
          </p:nvPr>
        </p:nvSpPr>
        <p:spPr>
          <a:xfrm>
            <a:off x="285602" y="300241"/>
            <a:ext cx="10772775" cy="707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встроенных форм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 </a:t>
            </a:r>
            <a:r>
              <a:rPr lang="en-US" dirty="0" smtClean="0"/>
              <a:t>HTML</a:t>
            </a:r>
            <a:r>
              <a:rPr lang="ru-RU" dirty="0" smtClean="0"/>
              <a:t>-рендер для верстки форм</a:t>
            </a:r>
            <a:endParaRPr lang="ru-RU" dirty="0"/>
          </a:p>
        </p:txBody>
      </p:sp>
      <p:pic>
        <p:nvPicPr>
          <p:cNvPr id="10242" name="Picture 2" descr="http://www.cleverence.ru/upload/iblock/55e/55e344b2f4ad70ea0dc5574906e2bb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" y="2157731"/>
            <a:ext cx="6414082" cy="17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leverence.ru/upload/iblock/572/572c79dc82f78dcc16a773a04c891bc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7"/>
          <a:stretch/>
        </p:blipFill>
        <p:spPr bwMode="auto">
          <a:xfrm>
            <a:off x="7452821" y="2157731"/>
            <a:ext cx="3562595" cy="38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Готовый гибридный обмен данными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Нативные</a:t>
            </a:r>
            <a:r>
              <a:rPr lang="ru-RU" dirty="0" smtClean="0"/>
              <a:t> клиенты для </a:t>
            </a:r>
            <a:r>
              <a:rPr lang="en-US" dirty="0" smtClean="0"/>
              <a:t>Windows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приложений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8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Компоненты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  <a:p>
            <a:endParaRPr lang="ru-RU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356315" y="313067"/>
            <a:ext cx="7005221" cy="6182636"/>
            <a:chOff x="-1597683" y="-3787303"/>
            <a:chExt cx="13651193" cy="12048208"/>
          </a:xfrm>
        </p:grpSpPr>
        <p:grpSp>
          <p:nvGrpSpPr>
            <p:cNvPr id="19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20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23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25" name="Picture 16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67"/>
            <p:cNvGrpSpPr/>
            <p:nvPr/>
          </p:nvGrpSpPr>
          <p:grpSpPr>
            <a:xfrm>
              <a:off x="402497" y="-723300"/>
              <a:ext cx="3065071" cy="2453053"/>
              <a:chOff x="231047" y="259133"/>
              <a:chExt cx="3065071" cy="2453053"/>
            </a:xfrm>
          </p:grpSpPr>
          <p:grpSp>
            <p:nvGrpSpPr>
              <p:cNvPr id="28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30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31047" y="1902498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ТСД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32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33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35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37" name="Elbow Connector 23"/>
            <p:cNvCxnSpPr>
              <a:stCxn id="30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43"/>
            <p:cNvCxnSpPr>
              <a:stCxn id="35" idx="3"/>
              <a:endCxn id="21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7"/>
            <p:cNvCxnSpPr>
              <a:stCxn id="20" idx="3"/>
              <a:endCxn id="23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41" name="Elbow Connector 53"/>
            <p:cNvCxnSpPr>
              <a:stCxn id="43" idx="3"/>
              <a:endCxn id="48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43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индустриальных ПК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45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47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9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сканеры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52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Elbow Connector 88"/>
            <p:cNvCxnSpPr/>
            <p:nvPr/>
          </p:nvCxnSpPr>
          <p:spPr>
            <a:xfrm rot="5400000">
              <a:off x="5451296" y="4945782"/>
              <a:ext cx="1269689" cy="963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56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8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60" name="Elbow Connector 106"/>
            <p:cNvCxnSpPr/>
            <p:nvPr/>
          </p:nvCxnSpPr>
          <p:spPr>
            <a:xfrm rot="16200000" flipH="1">
              <a:off x="6718767" y="4428674"/>
              <a:ext cx="1443969" cy="1304879"/>
            </a:xfrm>
            <a:prstGeom prst="bentConnector3">
              <a:avLst>
                <a:gd name="adj1" fmla="val 67088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103"/>
            <p:cNvSpPr/>
            <p:nvPr/>
          </p:nvSpPr>
          <p:spPr>
            <a:xfrm flipV="1">
              <a:off x="2819737" y="-3648485"/>
              <a:ext cx="6888617" cy="4457700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62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7"/>
              <a:ext cx="2481990" cy="248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Elbow Connector 105"/>
            <p:cNvCxnSpPr/>
            <p:nvPr/>
          </p:nvCxnSpPr>
          <p:spPr>
            <a:xfrm rot="5400000">
              <a:off x="4978802" y="808351"/>
              <a:ext cx="2402562" cy="5246"/>
            </a:xfrm>
            <a:prstGeom prst="bentConnector3">
              <a:avLst/>
            </a:prstGeom>
            <a:ln w="146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876670" y="-3787303"/>
              <a:ext cx="6616832" cy="9746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600" b="1" dirty="0"/>
                <a:t>УЧЕТНАЯ СИСТЕМА</a:t>
              </a:r>
            </a:p>
            <a:p>
              <a:r>
                <a:rPr lang="ru-RU" sz="1050" dirty="0"/>
                <a:t>(1С, </a:t>
              </a:r>
              <a:r>
                <a:rPr lang="en-US" sz="1050" dirty="0"/>
                <a:t>Microsoft Dynamics, SAP, </a:t>
              </a:r>
              <a:r>
                <a:rPr lang="ru-RU" sz="1050" dirty="0" smtClean="0"/>
                <a:t>Галактика, </a:t>
              </a:r>
              <a:r>
                <a:rPr lang="en-US" sz="1050" dirty="0" smtClean="0"/>
                <a:t>MS </a:t>
              </a:r>
              <a:r>
                <a:rPr lang="en-US" sz="1050" dirty="0"/>
                <a:t>SQL, Excel)</a:t>
              </a:r>
              <a:endParaRPr lang="ru-RU" sz="1050" dirty="0"/>
            </a:p>
          </p:txBody>
        </p:sp>
        <p:pic>
          <p:nvPicPr>
            <p:cNvPr id="66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89" y="4722245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61" y="4662032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70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71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75" name="Elbow Connector 154"/>
            <p:cNvCxnSpPr>
              <a:stCxn id="83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Elbow Connector 168"/>
            <p:cNvCxnSpPr>
              <a:stCxn id="62" idx="1"/>
              <a:endCxn id="30" idx="0"/>
            </p:cNvCxnSpPr>
            <p:nvPr/>
          </p:nvCxnSpPr>
          <p:spPr>
            <a:xfrm rot="10800000" flipV="1">
              <a:off x="1928920" y="-1631302"/>
              <a:ext cx="3015173" cy="908002"/>
            </a:xfrm>
            <a:prstGeom prst="bentConnector2">
              <a:avLst/>
            </a:prstGeom>
            <a:ln w="920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50828" y="-2529094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smtClean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 smtClean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 smtClean="0">
                  <a:latin typeface="Candara" panose="020E0502030303020204" pitchFamily="34" charset="0"/>
                </a:rPr>
                <a:t>кредл</a:t>
              </a:r>
              <a:r>
                <a:rPr lang="ru-RU" sz="1000" dirty="0" smtClean="0">
                  <a:latin typeface="Candara" panose="020E0502030303020204" pitchFamily="34" charset="0"/>
                </a:rPr>
                <a:t>/кабель</a:t>
              </a:r>
              <a:endParaRPr lang="ru-RU" sz="1000" dirty="0">
                <a:latin typeface="Candara" panose="020E0502030303020204" pitchFamily="34" charset="0"/>
              </a:endParaRPr>
            </a:p>
          </p:txBody>
        </p:sp>
        <p:grpSp>
          <p:nvGrpSpPr>
            <p:cNvPr id="79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80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83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85" name="Picture 2"/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BEBA8EAE-BF5A-486C-A8C5-ECC9F3942E4B}">
                      <a14:imgProps xmlns:a14="http://schemas.microsoft.com/office/drawing/2010/main">
                        <a14:imgLayer r:embed="rId31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81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6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7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88" name="Picture 4"/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ККМ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91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</a:t>
              </a:r>
              <a:r>
                <a:rPr lang="en-US" sz="1050" dirty="0" smtClean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угольник 96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Elbow Connector 23"/>
            <p:cNvCxnSpPr>
              <a:stCxn id="91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5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такого есть в платформе, чего нет в «самописках»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608028"/>
            <a:ext cx="10753725" cy="3169837"/>
          </a:xfrm>
        </p:spPr>
        <p:txBody>
          <a:bodyPr/>
          <a:lstStyle/>
          <a:p>
            <a:pPr marL="444500" indent="-444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Поддержка одновременно </a:t>
            </a:r>
            <a:r>
              <a:rPr lang="en-US" dirty="0" smtClean="0"/>
              <a:t>Windows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  <a:r>
              <a:rPr lang="ru-RU" dirty="0" smtClean="0"/>
              <a:t> без перекомпиляции</a:t>
            </a:r>
          </a:p>
          <a:p>
            <a:pPr marL="444500" indent="-444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Поддержка одновременно и </a:t>
            </a:r>
            <a:r>
              <a:rPr lang="ru-RU" dirty="0" err="1" smtClean="0"/>
              <a:t>офлайна</a:t>
            </a:r>
            <a:r>
              <a:rPr lang="ru-RU" dirty="0" smtClean="0"/>
              <a:t>, и </a:t>
            </a:r>
            <a:r>
              <a:rPr lang="ru-RU" dirty="0" err="1" smtClean="0"/>
              <a:t>онлайна</a:t>
            </a:r>
            <a:r>
              <a:rPr lang="ru-RU" dirty="0" smtClean="0"/>
              <a:t>, и гибридного режима</a:t>
            </a:r>
          </a:p>
          <a:p>
            <a:pPr marL="444500" indent="-444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Работа всего оборудования с одним сервером/ПК в единой среде</a:t>
            </a:r>
          </a:p>
          <a:p>
            <a:pPr marL="444500" indent="-444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Централизованное автоматические обновления </a:t>
            </a:r>
            <a:r>
              <a:rPr lang="en-US" dirty="0" smtClean="0"/>
              <a:t>native </a:t>
            </a:r>
            <a:r>
              <a:rPr lang="ru-RU" dirty="0" smtClean="0"/>
              <a:t>клиента</a:t>
            </a:r>
          </a:p>
          <a:p>
            <a:pPr marL="444500" indent="-444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444500" indent="-4445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05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нужна </a:t>
            </a:r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6657" y="2011680"/>
            <a:ext cx="10862674" cy="376618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 2 раза быстрее</a:t>
            </a:r>
            <a:r>
              <a:rPr lang="ru-RU" dirty="0" smtClean="0"/>
              <a:t>, чем писать на С</a:t>
            </a:r>
            <a:r>
              <a:rPr lang="en-US" dirty="0" smtClean="0"/>
              <a:t>#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 2 раза дешевле </a:t>
            </a:r>
            <a:r>
              <a:rPr lang="ru-RU" dirty="0" smtClean="0"/>
              <a:t>разработчики (60 тыс./мес. против 120 тыс./мес. для Москвы)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 100 раз надежнее</a:t>
            </a:r>
            <a:r>
              <a:rPr lang="ru-RU" dirty="0" smtClean="0"/>
              <a:t>, чем на мобильной 1С (приложения не «вылетают»)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Клиенты</a:t>
            </a:r>
            <a:endParaRPr lang="ru-RU" dirty="0"/>
          </a:p>
        </p:txBody>
      </p:sp>
      <p:pic>
        <p:nvPicPr>
          <p:cNvPr id="1026" name="Picture 2" descr="РосСпиртП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79" y="2277353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ВРАЗСЕРВ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28" y="8094069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ГУП «Спецстройсервис» при Спецстрое Росси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7" y="2207212"/>
            <a:ext cx="11430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А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18" y="3601667"/>
            <a:ext cx="1143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ировая техн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04" y="3801692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Территориальный фонд обязательного медицинского страхования Архангельской обл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51" y="2392470"/>
            <a:ext cx="1143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eformal.ru/files/images/328110845243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79" y="4996394"/>
            <a:ext cx="1102832" cy="5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салоны РОЛЬФ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94" y="3963936"/>
            <a:ext cx="10382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Росинжинирин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61" y="3987430"/>
            <a:ext cx="1143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оде и Швар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68" y="4993036"/>
            <a:ext cx="1143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enz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73" y="4993036"/>
            <a:ext cx="1143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o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52" y="5077675"/>
            <a:ext cx="1143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Межкомнатные двери Волховец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3782642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oorHa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95" y="3868367"/>
            <a:ext cx="1143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Спортс Групп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93" y="5012086"/>
            <a:ext cx="10763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ОПФР по Ханты-Мансийскому автономному округу – Югре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2145527"/>
            <a:ext cx="11430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ФГУП &quot;Российская телевизионная и радиовещательная сеть&quot;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95" y="2127500"/>
            <a:ext cx="1143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Министерства информатизации и связи Республики Татарстан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04" y="216200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Компания Acroni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04" y="4993036"/>
            <a:ext cx="1143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нужные ОС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</a:t>
            </a:r>
          </a:p>
          <a:p>
            <a:r>
              <a:rPr lang="en-US" dirty="0" smtClean="0"/>
              <a:t>Windows Mobile</a:t>
            </a:r>
          </a:p>
          <a:p>
            <a:r>
              <a:rPr lang="en-US" dirty="0" smtClean="0"/>
              <a:t>Windows CE</a:t>
            </a:r>
          </a:p>
          <a:p>
            <a:r>
              <a:rPr lang="en-US" dirty="0"/>
              <a:t>Windows 7 / 8 / 10</a:t>
            </a:r>
            <a:endParaRPr lang="ru-RU" dirty="0"/>
          </a:p>
          <a:p>
            <a:endParaRPr lang="ru-RU" dirty="0"/>
          </a:p>
        </p:txBody>
      </p:sp>
      <p:grpSp>
        <p:nvGrpSpPr>
          <p:cNvPr id="27" name="Group 67"/>
          <p:cNvGrpSpPr/>
          <p:nvPr/>
        </p:nvGrpSpPr>
        <p:grpSpPr>
          <a:xfrm>
            <a:off x="2229031" y="2511813"/>
            <a:ext cx="1135247" cy="1679355"/>
            <a:chOff x="1109183" y="259133"/>
            <a:chExt cx="1308804" cy="1936100"/>
          </a:xfrm>
        </p:grpSpPr>
        <p:grpSp>
          <p:nvGrpSpPr>
            <p:cNvPr id="28" name="Group 9"/>
            <p:cNvGrpSpPr/>
            <p:nvPr/>
          </p:nvGrpSpPr>
          <p:grpSpPr>
            <a:xfrm>
              <a:off x="1397621" y="259133"/>
              <a:ext cx="719696" cy="1636143"/>
              <a:chOff x="5459896" y="1116587"/>
              <a:chExt cx="719696" cy="1636143"/>
            </a:xfrm>
          </p:grpSpPr>
          <p:pic>
            <p:nvPicPr>
              <p:cNvPr id="30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5459896" y="1116587"/>
                <a:ext cx="719696" cy="163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ounded Rectangle 8"/>
              <p:cNvSpPr/>
              <p:nvPr/>
            </p:nvSpPr>
            <p:spPr>
              <a:xfrm>
                <a:off x="5610225" y="1304925"/>
                <a:ext cx="409575" cy="54927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09183" y="1902498"/>
              <a:ext cx="1308804" cy="29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Candara" panose="020E0502030303020204" pitchFamily="34" charset="0"/>
                </a:rPr>
                <a:t>Windows Mobile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68"/>
          <p:cNvGrpSpPr/>
          <p:nvPr/>
        </p:nvGrpSpPr>
        <p:grpSpPr>
          <a:xfrm>
            <a:off x="3832832" y="2511813"/>
            <a:ext cx="1368445" cy="1564957"/>
            <a:chOff x="1000451" y="3074596"/>
            <a:chExt cx="1577657" cy="1804213"/>
          </a:xfrm>
        </p:grpSpPr>
        <p:grpSp>
          <p:nvGrpSpPr>
            <p:cNvPr id="33" name="Group 20"/>
            <p:cNvGrpSpPr/>
            <p:nvPr/>
          </p:nvGrpSpPr>
          <p:grpSpPr>
            <a:xfrm>
              <a:off x="1000451" y="3074596"/>
              <a:ext cx="1577657" cy="1584044"/>
              <a:chOff x="898843" y="3311806"/>
              <a:chExt cx="2724150" cy="2781300"/>
            </a:xfrm>
          </p:grpSpPr>
          <p:pic>
            <p:nvPicPr>
              <p:cNvPr id="3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898843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6"/>
              <p:cNvSpPr/>
              <p:nvPr/>
            </p:nvSpPr>
            <p:spPr>
              <a:xfrm>
                <a:off x="1226820" y="3707914"/>
                <a:ext cx="1958340" cy="1679426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42486" y="4586073"/>
              <a:ext cx="1020508" cy="292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en-US" sz="1050" dirty="0" smtClean="0"/>
                <a:t>Windows CE</a:t>
              </a:r>
              <a:endParaRPr lang="ru-RU" sz="1050" dirty="0"/>
            </a:p>
          </p:txBody>
        </p:sp>
      </p:grpSp>
      <p:sp>
        <p:nvSpPr>
          <p:cNvPr id="48" name="Rectangle 61"/>
          <p:cNvSpPr/>
          <p:nvPr/>
        </p:nvSpPr>
        <p:spPr>
          <a:xfrm>
            <a:off x="4219446" y="693615"/>
            <a:ext cx="89512" cy="13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7" name="Rectangle 27"/>
          <p:cNvSpPr/>
          <p:nvPr/>
        </p:nvSpPr>
        <p:spPr>
          <a:xfrm>
            <a:off x="2650884" y="3245595"/>
            <a:ext cx="280814" cy="105296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91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746109" y="2436381"/>
            <a:ext cx="815342" cy="15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9663" y="4063640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Candara" panose="020E0502030303020204" pitchFamily="34" charset="0"/>
              </a:rPr>
              <a:t>Android</a:t>
            </a:r>
          </a:p>
          <a:p>
            <a:pPr algn="ctr"/>
            <a:r>
              <a:rPr lang="en-US" sz="1050" dirty="0">
                <a:latin typeface="Candara" panose="020E0502030303020204" pitchFamily="34" charset="0"/>
              </a:rPr>
              <a:t>4.3 </a:t>
            </a:r>
            <a:r>
              <a:rPr lang="ru-RU" sz="1050" dirty="0" smtClean="0">
                <a:latin typeface="Candara" panose="020E0502030303020204" pitchFamily="34" charset="0"/>
              </a:rPr>
              <a:t>и выше</a:t>
            </a:r>
            <a:endParaRPr lang="ru-RU" sz="105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https://www.kiosksolutions.ru/wp-content/uploads/2017/06/q-45-2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13770" r="26465"/>
          <a:stretch/>
        </p:blipFill>
        <p:spPr bwMode="auto">
          <a:xfrm>
            <a:off x="5668571" y="2089533"/>
            <a:ext cx="1138200" cy="28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45201" y="5028962"/>
            <a:ext cx="11849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en-US" sz="1050" dirty="0" smtClean="0"/>
              <a:t>Windows 7 / 8 / 10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25712" y="724908"/>
            <a:ext cx="7143750" cy="123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54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Поддержка операционных </a:t>
            </a:r>
            <a:endParaRPr lang="ru-RU" sz="4800" dirty="0" smtClean="0"/>
          </a:p>
          <a:p>
            <a:r>
              <a:rPr lang="ru-RU" sz="4800" dirty="0" smtClean="0"/>
              <a:t>систем</a:t>
            </a:r>
            <a:endParaRPr lang="ru-RU" sz="4800" dirty="0"/>
          </a:p>
        </p:txBody>
      </p:sp>
      <p:pic>
        <p:nvPicPr>
          <p:cNvPr id="1028" name="Picture 4" descr="https://media.lpgenerator.ru/uploads/2016/03/10/droi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9" y="2862104"/>
            <a:ext cx="612114" cy="6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2479377" y="4191168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5878708" y="3662477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4204846" y="4075306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C715263-BD63-4314-8450-7BF195C46993}" vid="{275D6FC0-3645-44A7-8107-DCA7079100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12255</TotalTime>
  <Words>1804</Words>
  <Application>Microsoft Office PowerPoint</Application>
  <PresentationFormat>Широкоэкранный</PresentationFormat>
  <Paragraphs>459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Candara</vt:lpstr>
      <vt:lpstr>Courier New</vt:lpstr>
      <vt:lpstr>dinB</vt:lpstr>
      <vt:lpstr>Segoe UI Light</vt:lpstr>
      <vt:lpstr>Vani</vt:lpstr>
      <vt:lpstr>Wingdings</vt:lpstr>
      <vt:lpstr>Тема1</vt:lpstr>
      <vt:lpstr>Презентация PowerPoint</vt:lpstr>
      <vt:lpstr>Mobile SMARTS</vt:lpstr>
      <vt:lpstr>История создания</vt:lpstr>
      <vt:lpstr>Что входит в платформу</vt:lpstr>
      <vt:lpstr>Mobile SMARTS</vt:lpstr>
      <vt:lpstr>Что такого есть в платформе, чего нет в «самописках»</vt:lpstr>
      <vt:lpstr>Для чего нужна Mobile SMARTS</vt:lpstr>
      <vt:lpstr>Клиенты</vt:lpstr>
      <vt:lpstr>Все нужные ОС</vt:lpstr>
      <vt:lpstr>Обновление ПО с единого сервера</vt:lpstr>
      <vt:lpstr>Отправка сообщений пользователям</vt:lpstr>
      <vt:lpstr>Примеры формочек (Windows)</vt:lpstr>
      <vt:lpstr>Примеры формочек (Android)</vt:lpstr>
      <vt:lpstr>Примеры формочек (Windows 7/8/10)</vt:lpstr>
      <vt:lpstr>Архитектура системы</vt:lpstr>
      <vt:lpstr>Архитектура системы</vt:lpstr>
      <vt:lpstr>Стек технологий</vt:lpstr>
      <vt:lpstr>Работа как с сервером так и без сервера</vt:lpstr>
      <vt:lpstr>Может работать без сервера</vt:lpstr>
      <vt:lpstr>Возможности обмена файлами</vt:lpstr>
      <vt:lpstr>Можно с сервером</vt:lpstr>
      <vt:lpstr>Возможности обмена с сервером</vt:lpstr>
      <vt:lpstr>Сервер Mobile SMARTS</vt:lpstr>
      <vt:lpstr>Один сервер – много баз данных</vt:lpstr>
      <vt:lpstr>Что хранится в базе данных?</vt:lpstr>
      <vt:lpstr>Что представляет из себя база данных</vt:lpstr>
      <vt:lpstr>Гибридные данные HYDB™</vt:lpstr>
      <vt:lpstr>HYDB™</vt:lpstr>
      <vt:lpstr>Настройки HYDB™</vt:lpstr>
      <vt:lpstr>Презентация PowerPoint</vt:lpstr>
      <vt:lpstr>Презентация PowerPoint</vt:lpstr>
      <vt:lpstr>Презентация PowerPoint</vt:lpstr>
      <vt:lpstr>Интеграция</vt:lpstr>
      <vt:lpstr>Поддержка мобильного железа</vt:lpstr>
      <vt:lpstr>Поддержка мобильной периферии</vt:lpstr>
      <vt:lpstr>Мобильные принтеры</vt:lpstr>
      <vt:lpstr>Стационарные принтеры и периферия</vt:lpstr>
      <vt:lpstr>Обработка событий сервера</vt:lpstr>
      <vt:lpstr>Коннекторы к внешним системам</vt:lpstr>
      <vt:lpstr>Можно разработать свой коннектор</vt:lpstr>
      <vt:lpstr>Средства разработки</vt:lpstr>
      <vt:lpstr>Средства разработки</vt:lpstr>
      <vt:lpstr>Метаданные</vt:lpstr>
      <vt:lpstr>Визуальное программирование</vt:lpstr>
      <vt:lpstr>Пользовательский интерфейс (UI)</vt:lpstr>
      <vt:lpstr>Пример разработки UI</vt:lpstr>
      <vt:lpstr>Возможности встроенных форм</vt:lpstr>
      <vt:lpstr>Свой HTML-рендер для верстки форм</vt:lpstr>
      <vt:lpstr>Итого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</dc:title>
  <dc:creator>Сергей Баженов</dc:creator>
  <cp:lastModifiedBy>Сергей Баженов</cp:lastModifiedBy>
  <cp:revision>56</cp:revision>
  <dcterms:created xsi:type="dcterms:W3CDTF">2017-07-13T13:57:17Z</dcterms:created>
  <dcterms:modified xsi:type="dcterms:W3CDTF">2018-06-09T08:48:04Z</dcterms:modified>
</cp:coreProperties>
</file>